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s/comment1.xml" ContentType="application/vnd.openxmlformats-officedocument.presentationml.comment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sldIdLst>
    <p:sldId id="256" r:id="rId2"/>
    <p:sldId id="258" r:id="rId3"/>
    <p:sldId id="308" r:id="rId4"/>
    <p:sldId id="322" r:id="rId5"/>
    <p:sldId id="263" r:id="rId6"/>
    <p:sldId id="261" r:id="rId7"/>
    <p:sldId id="265" r:id="rId8"/>
    <p:sldId id="267" r:id="rId9"/>
    <p:sldId id="366" r:id="rId10"/>
    <p:sldId id="273" r:id="rId11"/>
    <p:sldId id="323" r:id="rId12"/>
    <p:sldId id="275" r:id="rId13"/>
    <p:sldId id="324" r:id="rId14"/>
    <p:sldId id="277" r:id="rId15"/>
    <p:sldId id="312" r:id="rId16"/>
    <p:sldId id="279" r:id="rId17"/>
    <p:sldId id="281" r:id="rId18"/>
    <p:sldId id="283" r:id="rId19"/>
    <p:sldId id="285" r:id="rId20"/>
    <p:sldId id="314" r:id="rId21"/>
    <p:sldId id="315" r:id="rId22"/>
    <p:sldId id="317" r:id="rId23"/>
    <p:sldId id="318" r:id="rId24"/>
    <p:sldId id="319" r:id="rId25"/>
    <p:sldId id="316" r:id="rId26"/>
    <p:sldId id="320" r:id="rId27"/>
    <p:sldId id="321" r:id="rId28"/>
    <p:sldId id="288" r:id="rId29"/>
    <p:sldId id="290" r:id="rId3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Anwender" initials="Offic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4991"/>
    <p:restoredTop sz="92946"/>
  </p:normalViewPr>
  <p:slideViewPr>
    <p:cSldViewPr snapToGrid="0" snapToObjects="1">
      <p:cViewPr varScale="1">
        <p:scale>
          <a:sx n="96" d="100"/>
          <a:sy n="96" d="100"/>
        </p:scale>
        <p:origin x="176" y="320"/>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4" d="100"/>
          <a:sy n="84" d="100"/>
        </p:scale>
        <p:origin x="2752" y="20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8-14T11:53:03.992" idx="1">
    <p:pos x="1328" y="3264"/>
    <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FF81C0-557B-E446-98BB-1A8624CE2EF5}" type="datetimeFigureOut">
              <a:rPr lang="de-DE" smtClean="0"/>
              <a:t>20.08.24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AFBC9E-10E9-C34C-9DDA-A3F46C552FC9}" type="slidenum">
              <a:rPr lang="de-DE" smtClean="0"/>
              <a:t>‹Nr.›</a:t>
            </a:fld>
            <a:endParaRPr lang="de-DE"/>
          </a:p>
        </p:txBody>
      </p:sp>
    </p:spTree>
    <p:extLst>
      <p:ext uri="{BB962C8B-B14F-4D97-AF65-F5344CB8AC3E}">
        <p14:creationId xmlns:p14="http://schemas.microsoft.com/office/powerpoint/2010/main" val="729396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Irene</a:t>
            </a:r>
          </a:p>
          <a:p>
            <a:r>
              <a:rPr lang="de-DE" dirty="0" err="1"/>
              <a:t>Begrüssung</a:t>
            </a:r>
            <a:endParaRPr lang="de-DE" dirty="0"/>
          </a:p>
          <a:p>
            <a:r>
              <a:rPr lang="de-DE" dirty="0"/>
              <a:t>Herzlich Willkommen zu dieser Informationsveranstaltung. </a:t>
            </a:r>
          </a:p>
          <a:p>
            <a:r>
              <a:rPr lang="de-DE" dirty="0"/>
              <a:t>Der Übertritt, ein </a:t>
            </a:r>
            <a:r>
              <a:rPr lang="de-DE" dirty="0" err="1"/>
              <a:t>grosser</a:t>
            </a:r>
            <a:r>
              <a:rPr lang="de-DE" dirty="0"/>
              <a:t> Moment für Ihre Kinder, die schon in einem Jahr hier im OSZD das nächste Schuljahr starten werden. </a:t>
            </a:r>
          </a:p>
          <a:p>
            <a:r>
              <a:rPr lang="de-DE" dirty="0"/>
              <a:t>Was alles bis dann ablaufen wird, darüber wollen wir Sie hier informieren. </a:t>
            </a:r>
          </a:p>
        </p:txBody>
      </p:sp>
      <p:sp>
        <p:nvSpPr>
          <p:cNvPr id="4" name="Foliennummernplatzhalter 3"/>
          <p:cNvSpPr>
            <a:spLocks noGrp="1"/>
          </p:cNvSpPr>
          <p:nvPr>
            <p:ph type="sldNum" sz="quarter" idx="10"/>
          </p:nvPr>
        </p:nvSpPr>
        <p:spPr/>
        <p:txBody>
          <a:bodyPr/>
          <a:lstStyle/>
          <a:p>
            <a:fld id="{03AFBC9E-10E9-C34C-9DDA-A3F46C552FC9}" type="slidenum">
              <a:rPr lang="de-DE" smtClean="0"/>
              <a:t>1</a:t>
            </a:fld>
            <a:endParaRPr lang="de-DE"/>
          </a:p>
        </p:txBody>
      </p:sp>
    </p:spTree>
    <p:extLst>
      <p:ext uri="{BB962C8B-B14F-4D97-AF65-F5344CB8AC3E}">
        <p14:creationId xmlns:p14="http://schemas.microsoft.com/office/powerpoint/2010/main" val="15826173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0179" name="Notizenplatzhalt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CH" altLang="de-DE" dirty="0">
              <a:latin typeface="Helvetica" pitchFamily="34" charset="0"/>
              <a:ea typeface="ヒラギノ角ゴ ProN W3" pitchFamily="-84" charset="-128"/>
              <a:sym typeface="Helvetica" pitchFamily="34" charset="0"/>
            </a:endParaRPr>
          </a:p>
        </p:txBody>
      </p:sp>
      <p:sp>
        <p:nvSpPr>
          <p:cNvPr id="50180" name="Datumsplatzhalter 3"/>
          <p:cNvSpPr>
            <a:spLocks noGrp="1"/>
          </p:cNvSpPr>
          <p:nvPr>
            <p:ph type="dt"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889" indent="-273022" eaLnBrk="0" hangingPunct="0">
              <a:spcBef>
                <a:spcPct val="30000"/>
              </a:spcBef>
              <a:defRPr sz="1200">
                <a:solidFill>
                  <a:schemeClr val="tx1"/>
                </a:solidFill>
                <a:latin typeface="Calibri" pitchFamily="34" charset="0"/>
              </a:defRPr>
            </a:lvl2pPr>
            <a:lvl3pPr marL="1101612" indent="-219052" eaLnBrk="0" hangingPunct="0">
              <a:spcBef>
                <a:spcPct val="30000"/>
              </a:spcBef>
              <a:defRPr sz="1200">
                <a:solidFill>
                  <a:schemeClr val="tx1"/>
                </a:solidFill>
                <a:latin typeface="Calibri" pitchFamily="34" charset="0"/>
              </a:defRPr>
            </a:lvl3pPr>
            <a:lvl4pPr marL="1541305" indent="-219052" eaLnBrk="0" hangingPunct="0">
              <a:spcBef>
                <a:spcPct val="30000"/>
              </a:spcBef>
              <a:defRPr sz="1200">
                <a:solidFill>
                  <a:schemeClr val="tx1"/>
                </a:solidFill>
                <a:latin typeface="Calibri" pitchFamily="34" charset="0"/>
              </a:defRPr>
            </a:lvl4pPr>
            <a:lvl5pPr marL="1985759" indent="-219052" eaLnBrk="0" hangingPunct="0">
              <a:spcBef>
                <a:spcPct val="30000"/>
              </a:spcBef>
              <a:defRPr sz="1200">
                <a:solidFill>
                  <a:schemeClr val="tx1"/>
                </a:solidFill>
                <a:latin typeface="Calibri" pitchFamily="34" charset="0"/>
              </a:defRPr>
            </a:lvl5pPr>
            <a:lvl6pPr marL="2442913" indent="-219052" eaLnBrk="0" fontAlgn="base" hangingPunct="0">
              <a:spcBef>
                <a:spcPct val="30000"/>
              </a:spcBef>
              <a:spcAft>
                <a:spcPct val="0"/>
              </a:spcAft>
              <a:defRPr sz="1200">
                <a:solidFill>
                  <a:schemeClr val="tx1"/>
                </a:solidFill>
                <a:latin typeface="Calibri" pitchFamily="34" charset="0"/>
              </a:defRPr>
            </a:lvl6pPr>
            <a:lvl7pPr marL="2900066" indent="-219052" eaLnBrk="0" fontAlgn="base" hangingPunct="0">
              <a:spcBef>
                <a:spcPct val="30000"/>
              </a:spcBef>
              <a:spcAft>
                <a:spcPct val="0"/>
              </a:spcAft>
              <a:defRPr sz="1200">
                <a:solidFill>
                  <a:schemeClr val="tx1"/>
                </a:solidFill>
                <a:latin typeface="Calibri" pitchFamily="34" charset="0"/>
              </a:defRPr>
            </a:lvl7pPr>
            <a:lvl8pPr marL="3357219" indent="-219052" eaLnBrk="0" fontAlgn="base" hangingPunct="0">
              <a:spcBef>
                <a:spcPct val="30000"/>
              </a:spcBef>
              <a:spcAft>
                <a:spcPct val="0"/>
              </a:spcAft>
              <a:defRPr sz="1200">
                <a:solidFill>
                  <a:schemeClr val="tx1"/>
                </a:solidFill>
                <a:latin typeface="Calibri" pitchFamily="34" charset="0"/>
              </a:defRPr>
            </a:lvl8pPr>
            <a:lvl9pPr marL="3814372" indent="-219052"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24051478-36F6-4B1C-B480-F6FC5913F963}" type="datetime1">
              <a:rPr lang="de-DE" altLang="de-DE" smtClean="0">
                <a:latin typeface="Helvetica" pitchFamily="34" charset="0"/>
              </a:rPr>
              <a:pPr eaLnBrk="1" hangingPunct="1">
                <a:spcBef>
                  <a:spcPct val="0"/>
                </a:spcBef>
              </a:pPr>
              <a:t>20.08.24</a:t>
            </a:fld>
            <a:endParaRPr lang="de-CH" altLang="de-DE" dirty="0">
              <a:latin typeface="Helvetica" pitchFamily="34" charset="0"/>
            </a:endParaRPr>
          </a:p>
        </p:txBody>
      </p:sp>
      <p:sp>
        <p:nvSpPr>
          <p:cNvPr id="2" name="Fußzeilenplatzhalter 1"/>
          <p:cNvSpPr>
            <a:spLocks noGrp="1"/>
          </p:cNvSpPr>
          <p:nvPr>
            <p:ph type="ftr" sz="quarter" idx="10"/>
          </p:nvPr>
        </p:nvSpPr>
        <p:spPr/>
        <p:txBody>
          <a:bodyPr/>
          <a:lstStyle/>
          <a:p>
            <a:pPr>
              <a:defRPr/>
            </a:pPr>
            <a:endParaRPr lang="de-DE"/>
          </a:p>
        </p:txBody>
      </p:sp>
    </p:spTree>
    <p:extLst>
      <p:ext uri="{BB962C8B-B14F-4D97-AF65-F5344CB8AC3E}">
        <p14:creationId xmlns:p14="http://schemas.microsoft.com/office/powerpoint/2010/main" val="10067206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1203" name="Notizenplatzhalt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CH" altLang="de-DE" dirty="0"/>
          </a:p>
        </p:txBody>
      </p:sp>
      <p:sp>
        <p:nvSpPr>
          <p:cNvPr id="51204" name="Datumsplatzhalter 3"/>
          <p:cNvSpPr>
            <a:spLocks noGrp="1"/>
          </p:cNvSpPr>
          <p:nvPr>
            <p:ph type="dt" sz="quarter"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889" indent="-273022" eaLnBrk="0" hangingPunct="0">
              <a:spcBef>
                <a:spcPct val="30000"/>
              </a:spcBef>
              <a:defRPr sz="1200">
                <a:solidFill>
                  <a:schemeClr val="tx1"/>
                </a:solidFill>
                <a:latin typeface="Calibri" pitchFamily="34" charset="0"/>
              </a:defRPr>
            </a:lvl2pPr>
            <a:lvl3pPr marL="1101612" indent="-219052" eaLnBrk="0" hangingPunct="0">
              <a:spcBef>
                <a:spcPct val="30000"/>
              </a:spcBef>
              <a:defRPr sz="1200">
                <a:solidFill>
                  <a:schemeClr val="tx1"/>
                </a:solidFill>
                <a:latin typeface="Calibri" pitchFamily="34" charset="0"/>
              </a:defRPr>
            </a:lvl3pPr>
            <a:lvl4pPr marL="1541305" indent="-219052" eaLnBrk="0" hangingPunct="0">
              <a:spcBef>
                <a:spcPct val="30000"/>
              </a:spcBef>
              <a:defRPr sz="1200">
                <a:solidFill>
                  <a:schemeClr val="tx1"/>
                </a:solidFill>
                <a:latin typeface="Calibri" pitchFamily="34" charset="0"/>
              </a:defRPr>
            </a:lvl4pPr>
            <a:lvl5pPr marL="1985759" indent="-219052" eaLnBrk="0" hangingPunct="0">
              <a:spcBef>
                <a:spcPct val="30000"/>
              </a:spcBef>
              <a:defRPr sz="1200">
                <a:solidFill>
                  <a:schemeClr val="tx1"/>
                </a:solidFill>
                <a:latin typeface="Calibri" pitchFamily="34" charset="0"/>
              </a:defRPr>
            </a:lvl5pPr>
            <a:lvl6pPr marL="2442913" indent="-219052" eaLnBrk="0" fontAlgn="base" hangingPunct="0">
              <a:spcBef>
                <a:spcPct val="30000"/>
              </a:spcBef>
              <a:spcAft>
                <a:spcPct val="0"/>
              </a:spcAft>
              <a:defRPr sz="1200">
                <a:solidFill>
                  <a:schemeClr val="tx1"/>
                </a:solidFill>
                <a:latin typeface="Calibri" pitchFamily="34" charset="0"/>
              </a:defRPr>
            </a:lvl6pPr>
            <a:lvl7pPr marL="2900066" indent="-219052" eaLnBrk="0" fontAlgn="base" hangingPunct="0">
              <a:spcBef>
                <a:spcPct val="30000"/>
              </a:spcBef>
              <a:spcAft>
                <a:spcPct val="0"/>
              </a:spcAft>
              <a:defRPr sz="1200">
                <a:solidFill>
                  <a:schemeClr val="tx1"/>
                </a:solidFill>
                <a:latin typeface="Calibri" pitchFamily="34" charset="0"/>
              </a:defRPr>
            </a:lvl7pPr>
            <a:lvl8pPr marL="3357219" indent="-219052" eaLnBrk="0" fontAlgn="base" hangingPunct="0">
              <a:spcBef>
                <a:spcPct val="30000"/>
              </a:spcBef>
              <a:spcAft>
                <a:spcPct val="0"/>
              </a:spcAft>
              <a:defRPr sz="1200">
                <a:solidFill>
                  <a:schemeClr val="tx1"/>
                </a:solidFill>
                <a:latin typeface="Calibri" pitchFamily="34" charset="0"/>
              </a:defRPr>
            </a:lvl8pPr>
            <a:lvl9pPr marL="3814372" indent="-219052"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5AEFF2DD-FF5B-4BA8-A391-7804E5340A1E}" type="datetime1">
              <a:rPr lang="de-DE" altLang="de-DE" smtClean="0">
                <a:latin typeface="Helvetica" pitchFamily="34" charset="0"/>
              </a:rPr>
              <a:pPr eaLnBrk="1" hangingPunct="1">
                <a:spcBef>
                  <a:spcPct val="0"/>
                </a:spcBef>
              </a:pPr>
              <a:t>20.08.24</a:t>
            </a:fld>
            <a:endParaRPr lang="de-CH" altLang="de-DE" dirty="0">
              <a:latin typeface="Helvetica" pitchFamily="34" charset="0"/>
            </a:endParaRPr>
          </a:p>
        </p:txBody>
      </p:sp>
      <p:sp>
        <p:nvSpPr>
          <p:cNvPr id="2" name="Fußzeilenplatzhalter 1"/>
          <p:cNvSpPr>
            <a:spLocks noGrp="1"/>
          </p:cNvSpPr>
          <p:nvPr>
            <p:ph type="ftr" sz="quarter" idx="10"/>
          </p:nvPr>
        </p:nvSpPr>
        <p:spPr/>
        <p:txBody>
          <a:bodyPr/>
          <a:lstStyle/>
          <a:p>
            <a:pPr>
              <a:defRPr/>
            </a:pPr>
            <a:endParaRPr lang="de-DE"/>
          </a:p>
        </p:txBody>
      </p:sp>
    </p:spTree>
    <p:extLst>
      <p:ext uri="{BB962C8B-B14F-4D97-AF65-F5344CB8AC3E}">
        <p14:creationId xmlns:p14="http://schemas.microsoft.com/office/powerpoint/2010/main" val="11789836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20 min.</a:t>
            </a:r>
          </a:p>
        </p:txBody>
      </p:sp>
      <p:sp>
        <p:nvSpPr>
          <p:cNvPr id="4" name="Foliennummernplatzhalter 3"/>
          <p:cNvSpPr>
            <a:spLocks noGrp="1"/>
          </p:cNvSpPr>
          <p:nvPr>
            <p:ph type="sldNum" sz="quarter" idx="5"/>
          </p:nvPr>
        </p:nvSpPr>
        <p:spPr/>
        <p:txBody>
          <a:bodyPr/>
          <a:lstStyle/>
          <a:p>
            <a:fld id="{03AFBC9E-10E9-C34C-9DDA-A3F46C552FC9}" type="slidenum">
              <a:rPr lang="de-DE" smtClean="0"/>
              <a:t>13</a:t>
            </a:fld>
            <a:endParaRPr lang="de-DE"/>
          </a:p>
        </p:txBody>
      </p:sp>
    </p:spTree>
    <p:extLst>
      <p:ext uri="{BB962C8B-B14F-4D97-AF65-F5344CB8AC3E}">
        <p14:creationId xmlns:p14="http://schemas.microsoft.com/office/powerpoint/2010/main" val="40132742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2227" name="Notizenplatzhalt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CH" altLang="de-DE" dirty="0"/>
          </a:p>
        </p:txBody>
      </p:sp>
      <p:sp>
        <p:nvSpPr>
          <p:cNvPr id="52228" name="Datumsplatzhalter 3"/>
          <p:cNvSpPr>
            <a:spLocks noGrp="1"/>
          </p:cNvSpPr>
          <p:nvPr>
            <p:ph type="dt" sz="quarter"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889" indent="-273022" eaLnBrk="0" hangingPunct="0">
              <a:spcBef>
                <a:spcPct val="30000"/>
              </a:spcBef>
              <a:defRPr sz="1200">
                <a:solidFill>
                  <a:schemeClr val="tx1"/>
                </a:solidFill>
                <a:latin typeface="Calibri" pitchFamily="34" charset="0"/>
              </a:defRPr>
            </a:lvl2pPr>
            <a:lvl3pPr marL="1101612" indent="-219052" eaLnBrk="0" hangingPunct="0">
              <a:spcBef>
                <a:spcPct val="30000"/>
              </a:spcBef>
              <a:defRPr sz="1200">
                <a:solidFill>
                  <a:schemeClr val="tx1"/>
                </a:solidFill>
                <a:latin typeface="Calibri" pitchFamily="34" charset="0"/>
              </a:defRPr>
            </a:lvl3pPr>
            <a:lvl4pPr marL="1541305" indent="-219052" eaLnBrk="0" hangingPunct="0">
              <a:spcBef>
                <a:spcPct val="30000"/>
              </a:spcBef>
              <a:defRPr sz="1200">
                <a:solidFill>
                  <a:schemeClr val="tx1"/>
                </a:solidFill>
                <a:latin typeface="Calibri" pitchFamily="34" charset="0"/>
              </a:defRPr>
            </a:lvl4pPr>
            <a:lvl5pPr marL="1985759" indent="-219052" eaLnBrk="0" hangingPunct="0">
              <a:spcBef>
                <a:spcPct val="30000"/>
              </a:spcBef>
              <a:defRPr sz="1200">
                <a:solidFill>
                  <a:schemeClr val="tx1"/>
                </a:solidFill>
                <a:latin typeface="Calibri" pitchFamily="34" charset="0"/>
              </a:defRPr>
            </a:lvl5pPr>
            <a:lvl6pPr marL="2442913" indent="-219052" eaLnBrk="0" fontAlgn="base" hangingPunct="0">
              <a:spcBef>
                <a:spcPct val="30000"/>
              </a:spcBef>
              <a:spcAft>
                <a:spcPct val="0"/>
              </a:spcAft>
              <a:defRPr sz="1200">
                <a:solidFill>
                  <a:schemeClr val="tx1"/>
                </a:solidFill>
                <a:latin typeface="Calibri" pitchFamily="34" charset="0"/>
              </a:defRPr>
            </a:lvl6pPr>
            <a:lvl7pPr marL="2900066" indent="-219052" eaLnBrk="0" fontAlgn="base" hangingPunct="0">
              <a:spcBef>
                <a:spcPct val="30000"/>
              </a:spcBef>
              <a:spcAft>
                <a:spcPct val="0"/>
              </a:spcAft>
              <a:defRPr sz="1200">
                <a:solidFill>
                  <a:schemeClr val="tx1"/>
                </a:solidFill>
                <a:latin typeface="Calibri" pitchFamily="34" charset="0"/>
              </a:defRPr>
            </a:lvl7pPr>
            <a:lvl8pPr marL="3357219" indent="-219052" eaLnBrk="0" fontAlgn="base" hangingPunct="0">
              <a:spcBef>
                <a:spcPct val="30000"/>
              </a:spcBef>
              <a:spcAft>
                <a:spcPct val="0"/>
              </a:spcAft>
              <a:defRPr sz="1200">
                <a:solidFill>
                  <a:schemeClr val="tx1"/>
                </a:solidFill>
                <a:latin typeface="Calibri" pitchFamily="34" charset="0"/>
              </a:defRPr>
            </a:lvl8pPr>
            <a:lvl9pPr marL="3814372" indent="-219052"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DD89E7-0444-4F40-97C2-34B3DAE3BBE2}" type="datetime1">
              <a:rPr lang="de-DE" altLang="de-DE" smtClean="0">
                <a:latin typeface="Helvetica" pitchFamily="34" charset="0"/>
              </a:rPr>
              <a:pPr eaLnBrk="1" hangingPunct="1">
                <a:spcBef>
                  <a:spcPct val="0"/>
                </a:spcBef>
              </a:pPr>
              <a:t>20.08.24</a:t>
            </a:fld>
            <a:endParaRPr lang="de-CH" altLang="de-DE" dirty="0">
              <a:latin typeface="Helvetica" pitchFamily="34" charset="0"/>
            </a:endParaRPr>
          </a:p>
        </p:txBody>
      </p:sp>
      <p:sp>
        <p:nvSpPr>
          <p:cNvPr id="2" name="Fußzeilenplatzhalter 1"/>
          <p:cNvSpPr>
            <a:spLocks noGrp="1"/>
          </p:cNvSpPr>
          <p:nvPr>
            <p:ph type="ftr" sz="quarter" idx="10"/>
          </p:nvPr>
        </p:nvSpPr>
        <p:spPr/>
        <p:txBody>
          <a:bodyPr/>
          <a:lstStyle/>
          <a:p>
            <a:pPr>
              <a:defRPr/>
            </a:pPr>
            <a:endParaRPr lang="de-DE"/>
          </a:p>
        </p:txBody>
      </p:sp>
    </p:spTree>
    <p:extLst>
      <p:ext uri="{BB962C8B-B14F-4D97-AF65-F5344CB8AC3E}">
        <p14:creationId xmlns:p14="http://schemas.microsoft.com/office/powerpoint/2010/main" val="14997868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61443" name="Notizenplatzhalt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Paragraph: Auszug</a:t>
            </a:r>
            <a:r>
              <a:rPr lang="de-CH" altLang="de-DE" baseline="0" dirty="0"/>
              <a:t> aus dem Laufbahnreglement</a:t>
            </a:r>
          </a:p>
          <a:p>
            <a:endParaRPr lang="de-CH" altLang="de-DE" baseline="0" dirty="0"/>
          </a:p>
          <a:p>
            <a:r>
              <a:rPr lang="de-CH" altLang="de-DE" baseline="0" dirty="0"/>
              <a:t>Notenabweichende Empfehlungen:</a:t>
            </a:r>
          </a:p>
          <a:p>
            <a:r>
              <a:rPr lang="de-CH" altLang="de-DE" baseline="0" dirty="0"/>
              <a:t>Alle drei Aspekte welche erläutert wurden werden berücksichtigt</a:t>
            </a:r>
          </a:p>
          <a:p>
            <a:r>
              <a:rPr lang="de-CH" altLang="de-DE" baseline="0" dirty="0"/>
              <a:t>Bei Noten-Abweichenden Empfehlungen können die Grundlagen wie: Leistungsentwicklung, Arbeits- und Lernverhalten </a:t>
            </a:r>
            <a:r>
              <a:rPr lang="de-CH" altLang="de-DE" baseline="0" dirty="0" err="1"/>
              <a:t>begezogen</a:t>
            </a:r>
            <a:r>
              <a:rPr lang="de-CH" altLang="de-DE" baseline="0" dirty="0"/>
              <a:t> werden </a:t>
            </a:r>
            <a:r>
              <a:rPr lang="mr-IN" altLang="de-DE" baseline="0" dirty="0"/>
              <a:t>–</a:t>
            </a:r>
            <a:r>
              <a:rPr lang="de-CH" altLang="de-DE" baseline="0" dirty="0"/>
              <a:t> und an die SL </a:t>
            </a:r>
            <a:r>
              <a:rPr lang="mr-IN" altLang="de-DE" baseline="0" dirty="0"/>
              <a:t>–</a:t>
            </a:r>
            <a:r>
              <a:rPr lang="de-CH" altLang="de-DE" baseline="0" dirty="0" err="1"/>
              <a:t>Konfernez</a:t>
            </a:r>
            <a:r>
              <a:rPr lang="de-CH" altLang="de-DE" baseline="0" dirty="0"/>
              <a:t> </a:t>
            </a:r>
            <a:r>
              <a:rPr lang="de-CH" altLang="de-DE" baseline="0" dirty="0" err="1"/>
              <a:t>eingreicht</a:t>
            </a:r>
            <a:r>
              <a:rPr lang="de-CH" altLang="de-DE" baseline="0" dirty="0"/>
              <a:t> werden</a:t>
            </a:r>
            <a:endParaRPr lang="de-CH" altLang="de-DE" dirty="0"/>
          </a:p>
          <a:p>
            <a:endParaRPr lang="de-CH" altLang="de-DE" dirty="0"/>
          </a:p>
          <a:p>
            <a:endParaRPr lang="de-CH" altLang="de-DE" dirty="0"/>
          </a:p>
        </p:txBody>
      </p:sp>
      <p:sp>
        <p:nvSpPr>
          <p:cNvPr id="61444" name="Datumsplatzhalter 3"/>
          <p:cNvSpPr>
            <a:spLocks noGrp="1"/>
          </p:cNvSpPr>
          <p:nvPr>
            <p:ph type="dt" sz="quarter"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889" indent="-273022" eaLnBrk="0" hangingPunct="0">
              <a:spcBef>
                <a:spcPct val="30000"/>
              </a:spcBef>
              <a:defRPr sz="1200">
                <a:solidFill>
                  <a:schemeClr val="tx1"/>
                </a:solidFill>
                <a:latin typeface="Calibri" pitchFamily="34" charset="0"/>
              </a:defRPr>
            </a:lvl2pPr>
            <a:lvl3pPr marL="1101612" indent="-219052" eaLnBrk="0" hangingPunct="0">
              <a:spcBef>
                <a:spcPct val="30000"/>
              </a:spcBef>
              <a:defRPr sz="1200">
                <a:solidFill>
                  <a:schemeClr val="tx1"/>
                </a:solidFill>
                <a:latin typeface="Calibri" pitchFamily="34" charset="0"/>
              </a:defRPr>
            </a:lvl3pPr>
            <a:lvl4pPr marL="1541305" indent="-219052" eaLnBrk="0" hangingPunct="0">
              <a:spcBef>
                <a:spcPct val="30000"/>
              </a:spcBef>
              <a:defRPr sz="1200">
                <a:solidFill>
                  <a:schemeClr val="tx1"/>
                </a:solidFill>
                <a:latin typeface="Calibri" pitchFamily="34" charset="0"/>
              </a:defRPr>
            </a:lvl4pPr>
            <a:lvl5pPr marL="1985759" indent="-219052" eaLnBrk="0" hangingPunct="0">
              <a:spcBef>
                <a:spcPct val="30000"/>
              </a:spcBef>
              <a:defRPr sz="1200">
                <a:solidFill>
                  <a:schemeClr val="tx1"/>
                </a:solidFill>
                <a:latin typeface="Calibri" pitchFamily="34" charset="0"/>
              </a:defRPr>
            </a:lvl5pPr>
            <a:lvl6pPr marL="2442913" indent="-219052" eaLnBrk="0" fontAlgn="base" hangingPunct="0">
              <a:spcBef>
                <a:spcPct val="30000"/>
              </a:spcBef>
              <a:spcAft>
                <a:spcPct val="0"/>
              </a:spcAft>
              <a:defRPr sz="1200">
                <a:solidFill>
                  <a:schemeClr val="tx1"/>
                </a:solidFill>
                <a:latin typeface="Calibri" pitchFamily="34" charset="0"/>
              </a:defRPr>
            </a:lvl6pPr>
            <a:lvl7pPr marL="2900066" indent="-219052" eaLnBrk="0" fontAlgn="base" hangingPunct="0">
              <a:spcBef>
                <a:spcPct val="30000"/>
              </a:spcBef>
              <a:spcAft>
                <a:spcPct val="0"/>
              </a:spcAft>
              <a:defRPr sz="1200">
                <a:solidFill>
                  <a:schemeClr val="tx1"/>
                </a:solidFill>
                <a:latin typeface="Calibri" pitchFamily="34" charset="0"/>
              </a:defRPr>
            </a:lvl7pPr>
            <a:lvl8pPr marL="3357219" indent="-219052" eaLnBrk="0" fontAlgn="base" hangingPunct="0">
              <a:spcBef>
                <a:spcPct val="30000"/>
              </a:spcBef>
              <a:spcAft>
                <a:spcPct val="0"/>
              </a:spcAft>
              <a:defRPr sz="1200">
                <a:solidFill>
                  <a:schemeClr val="tx1"/>
                </a:solidFill>
                <a:latin typeface="Calibri" pitchFamily="34" charset="0"/>
              </a:defRPr>
            </a:lvl8pPr>
            <a:lvl9pPr marL="3814372" indent="-219052"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7F84EE9-60C8-41E9-A917-424E24051057}" type="datetime1">
              <a:rPr lang="de-DE" altLang="de-DE" smtClean="0">
                <a:latin typeface="Helvetica" pitchFamily="34" charset="0"/>
              </a:rPr>
              <a:pPr eaLnBrk="1" hangingPunct="1">
                <a:spcBef>
                  <a:spcPct val="0"/>
                </a:spcBef>
              </a:pPr>
              <a:t>20.08.24</a:t>
            </a:fld>
            <a:endParaRPr lang="de-CH" altLang="de-DE" dirty="0">
              <a:latin typeface="Helvetica" pitchFamily="34" charset="0"/>
            </a:endParaRPr>
          </a:p>
        </p:txBody>
      </p:sp>
      <p:sp>
        <p:nvSpPr>
          <p:cNvPr id="2" name="Fußzeilenplatzhalter 1"/>
          <p:cNvSpPr>
            <a:spLocks noGrp="1"/>
          </p:cNvSpPr>
          <p:nvPr>
            <p:ph type="ftr" sz="quarter" idx="10"/>
          </p:nvPr>
        </p:nvSpPr>
        <p:spPr/>
        <p:txBody>
          <a:bodyPr/>
          <a:lstStyle/>
          <a:p>
            <a:pPr>
              <a:defRPr/>
            </a:pPr>
            <a:endParaRPr lang="de-DE"/>
          </a:p>
        </p:txBody>
      </p:sp>
    </p:spTree>
    <p:extLst>
      <p:ext uri="{BB962C8B-B14F-4D97-AF65-F5344CB8AC3E}">
        <p14:creationId xmlns:p14="http://schemas.microsoft.com/office/powerpoint/2010/main" val="14702768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65539" name="Notizenplatzhalt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Sollten</a:t>
            </a:r>
            <a:r>
              <a:rPr lang="de-CH" altLang="de-DE" baseline="0" dirty="0"/>
              <a:t> sie als Eltern mit der Empfehlung der Klassen-LP nicht einverstanden sein- können sie ihr Kind an der Kantonalen Kontrollprüfung anmelden - </a:t>
            </a:r>
            <a:r>
              <a:rPr lang="de-CH" altLang="de-DE" dirty="0"/>
              <a:t>Die Anmeldung erfolgt über die KLP</a:t>
            </a:r>
            <a:r>
              <a:rPr lang="de-CH" altLang="de-DE" baseline="0" dirty="0"/>
              <a:t> -&gt; SL -&gt; Kanton</a:t>
            </a:r>
          </a:p>
          <a:p>
            <a:r>
              <a:rPr lang="de-CH" altLang="de-DE" baseline="0" dirty="0"/>
              <a:t>Die Note wird nur berücksichtigt, wenn sie besser ist als die Empfehlung</a:t>
            </a:r>
          </a:p>
          <a:p>
            <a:r>
              <a:rPr lang="de-CH" altLang="de-DE" baseline="0" dirty="0"/>
              <a:t>Freitag 29.03.24 = Kontrollprüfung</a:t>
            </a:r>
          </a:p>
          <a:p>
            <a:r>
              <a:rPr lang="de-CH" altLang="de-DE" baseline="0" dirty="0"/>
              <a:t>Letztes SJ: 176 Anmeldungen im gesamten Kanton -&gt; 6 erreichten ein anderes Niveau</a:t>
            </a:r>
          </a:p>
          <a:p>
            <a:r>
              <a:rPr lang="de-CH" altLang="de-DE" baseline="0" dirty="0"/>
              <a:t>Kontrollprüfung = nicht ich versuche es einmal – sondern, wenn man mit der Empfehlung der LP nicht einverstanden ist</a:t>
            </a:r>
          </a:p>
          <a:p>
            <a:r>
              <a:rPr lang="de-CH" altLang="de-DE" baseline="0" dirty="0"/>
              <a:t>Kontrollprüfung: 25.3.24</a:t>
            </a:r>
          </a:p>
          <a:p>
            <a:endParaRPr lang="de-CH" altLang="de-DE" baseline="0" dirty="0"/>
          </a:p>
          <a:p>
            <a:endParaRPr lang="de-CH" altLang="de-DE" baseline="0" dirty="0"/>
          </a:p>
          <a:p>
            <a:r>
              <a:rPr lang="de-CH" altLang="de-DE" baseline="0" dirty="0"/>
              <a:t>Die Note der Kontrollprüfung ist nur wirksam, wenn sie besser ist als des schulischen Durchschnitts.</a:t>
            </a:r>
            <a:endParaRPr lang="de-CH" altLang="de-DE" dirty="0"/>
          </a:p>
        </p:txBody>
      </p:sp>
      <p:sp>
        <p:nvSpPr>
          <p:cNvPr id="65540" name="Datumsplatzhalter 3"/>
          <p:cNvSpPr>
            <a:spLocks noGrp="1"/>
          </p:cNvSpPr>
          <p:nvPr>
            <p:ph type="dt" sz="quarter"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889" indent="-273022" eaLnBrk="0" hangingPunct="0">
              <a:spcBef>
                <a:spcPct val="30000"/>
              </a:spcBef>
              <a:defRPr sz="1200">
                <a:solidFill>
                  <a:schemeClr val="tx1"/>
                </a:solidFill>
                <a:latin typeface="Calibri" pitchFamily="34" charset="0"/>
              </a:defRPr>
            </a:lvl2pPr>
            <a:lvl3pPr marL="1101612" indent="-219052" eaLnBrk="0" hangingPunct="0">
              <a:spcBef>
                <a:spcPct val="30000"/>
              </a:spcBef>
              <a:defRPr sz="1200">
                <a:solidFill>
                  <a:schemeClr val="tx1"/>
                </a:solidFill>
                <a:latin typeface="Calibri" pitchFamily="34" charset="0"/>
              </a:defRPr>
            </a:lvl3pPr>
            <a:lvl4pPr marL="1541305" indent="-219052" eaLnBrk="0" hangingPunct="0">
              <a:spcBef>
                <a:spcPct val="30000"/>
              </a:spcBef>
              <a:defRPr sz="1200">
                <a:solidFill>
                  <a:schemeClr val="tx1"/>
                </a:solidFill>
                <a:latin typeface="Calibri" pitchFamily="34" charset="0"/>
              </a:defRPr>
            </a:lvl4pPr>
            <a:lvl5pPr marL="1985759" indent="-219052" eaLnBrk="0" hangingPunct="0">
              <a:spcBef>
                <a:spcPct val="30000"/>
              </a:spcBef>
              <a:defRPr sz="1200">
                <a:solidFill>
                  <a:schemeClr val="tx1"/>
                </a:solidFill>
                <a:latin typeface="Calibri" pitchFamily="34" charset="0"/>
              </a:defRPr>
            </a:lvl5pPr>
            <a:lvl6pPr marL="2442913" indent="-219052" eaLnBrk="0" fontAlgn="base" hangingPunct="0">
              <a:spcBef>
                <a:spcPct val="30000"/>
              </a:spcBef>
              <a:spcAft>
                <a:spcPct val="0"/>
              </a:spcAft>
              <a:defRPr sz="1200">
                <a:solidFill>
                  <a:schemeClr val="tx1"/>
                </a:solidFill>
                <a:latin typeface="Calibri" pitchFamily="34" charset="0"/>
              </a:defRPr>
            </a:lvl6pPr>
            <a:lvl7pPr marL="2900066" indent="-219052" eaLnBrk="0" fontAlgn="base" hangingPunct="0">
              <a:spcBef>
                <a:spcPct val="30000"/>
              </a:spcBef>
              <a:spcAft>
                <a:spcPct val="0"/>
              </a:spcAft>
              <a:defRPr sz="1200">
                <a:solidFill>
                  <a:schemeClr val="tx1"/>
                </a:solidFill>
                <a:latin typeface="Calibri" pitchFamily="34" charset="0"/>
              </a:defRPr>
            </a:lvl7pPr>
            <a:lvl8pPr marL="3357219" indent="-219052" eaLnBrk="0" fontAlgn="base" hangingPunct="0">
              <a:spcBef>
                <a:spcPct val="30000"/>
              </a:spcBef>
              <a:spcAft>
                <a:spcPct val="0"/>
              </a:spcAft>
              <a:defRPr sz="1200">
                <a:solidFill>
                  <a:schemeClr val="tx1"/>
                </a:solidFill>
                <a:latin typeface="Calibri" pitchFamily="34" charset="0"/>
              </a:defRPr>
            </a:lvl8pPr>
            <a:lvl9pPr marL="3814372" indent="-219052"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C2F0429-16AC-46EF-814D-D14C8067385F}" type="datetime1">
              <a:rPr lang="de-DE" altLang="de-DE" smtClean="0">
                <a:latin typeface="Helvetica" pitchFamily="34" charset="0"/>
              </a:rPr>
              <a:pPr eaLnBrk="1" hangingPunct="1">
                <a:spcBef>
                  <a:spcPct val="0"/>
                </a:spcBef>
              </a:pPr>
              <a:t>20.08.24</a:t>
            </a:fld>
            <a:endParaRPr lang="de-CH" altLang="de-DE" dirty="0">
              <a:latin typeface="Helvetica" pitchFamily="34" charset="0"/>
            </a:endParaRPr>
          </a:p>
        </p:txBody>
      </p:sp>
      <p:sp>
        <p:nvSpPr>
          <p:cNvPr id="2" name="Fußzeilenplatzhalter 1"/>
          <p:cNvSpPr>
            <a:spLocks noGrp="1"/>
          </p:cNvSpPr>
          <p:nvPr>
            <p:ph type="ftr" sz="quarter" idx="10"/>
          </p:nvPr>
        </p:nvSpPr>
        <p:spPr/>
        <p:txBody>
          <a:bodyPr/>
          <a:lstStyle/>
          <a:p>
            <a:pPr>
              <a:defRPr/>
            </a:pPr>
            <a:endParaRPr lang="de-DE"/>
          </a:p>
        </p:txBody>
      </p:sp>
    </p:spTree>
    <p:extLst>
      <p:ext uri="{BB962C8B-B14F-4D97-AF65-F5344CB8AC3E}">
        <p14:creationId xmlns:p14="http://schemas.microsoft.com/office/powerpoint/2010/main" val="13692254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66563" name="Notizenplatzhalt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Anhand des Empfehlungsverfahrens entscheidet die SL</a:t>
            </a:r>
            <a:r>
              <a:rPr lang="de-CH" altLang="de-DE" baseline="0" dirty="0"/>
              <a:t> Konferenz </a:t>
            </a:r>
            <a:endParaRPr lang="de-CH" altLang="de-DE" dirty="0"/>
          </a:p>
          <a:p>
            <a:r>
              <a:rPr lang="de-CH" altLang="de-DE" dirty="0"/>
              <a:t>Nicht</a:t>
            </a:r>
            <a:r>
              <a:rPr lang="de-CH" altLang="de-DE" baseline="0" dirty="0"/>
              <a:t> nur Noten werden besprochen und sie als Eltern sind involviert</a:t>
            </a:r>
          </a:p>
          <a:p>
            <a:endParaRPr lang="de-CH" altLang="de-DE" baseline="0" dirty="0"/>
          </a:p>
          <a:p>
            <a:r>
              <a:rPr lang="de-CH" altLang="de-DE" baseline="0" dirty="0"/>
              <a:t>Haben sie zu meinen </a:t>
            </a:r>
            <a:r>
              <a:rPr lang="de-CH" altLang="de-DE" baseline="0" dirty="0" err="1"/>
              <a:t>Ausfführungen</a:t>
            </a:r>
            <a:r>
              <a:rPr lang="de-CH" altLang="de-DE" baseline="0" dirty="0"/>
              <a:t> gerade noch Fragen- bevor ich Herrn Berger das Wort übergebe?</a:t>
            </a:r>
          </a:p>
          <a:p>
            <a:endParaRPr lang="de-CH" altLang="de-DE" baseline="0" dirty="0"/>
          </a:p>
        </p:txBody>
      </p:sp>
      <p:sp>
        <p:nvSpPr>
          <p:cNvPr id="66564" name="Datumsplatzhalter 3"/>
          <p:cNvSpPr>
            <a:spLocks noGrp="1"/>
          </p:cNvSpPr>
          <p:nvPr>
            <p:ph type="dt" sz="quarter"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889" indent="-273022" eaLnBrk="0" hangingPunct="0">
              <a:spcBef>
                <a:spcPct val="30000"/>
              </a:spcBef>
              <a:defRPr sz="1200">
                <a:solidFill>
                  <a:schemeClr val="tx1"/>
                </a:solidFill>
                <a:latin typeface="Calibri" pitchFamily="34" charset="0"/>
              </a:defRPr>
            </a:lvl2pPr>
            <a:lvl3pPr marL="1101612" indent="-219052" eaLnBrk="0" hangingPunct="0">
              <a:spcBef>
                <a:spcPct val="30000"/>
              </a:spcBef>
              <a:defRPr sz="1200">
                <a:solidFill>
                  <a:schemeClr val="tx1"/>
                </a:solidFill>
                <a:latin typeface="Calibri" pitchFamily="34" charset="0"/>
              </a:defRPr>
            </a:lvl3pPr>
            <a:lvl4pPr marL="1541305" indent="-219052" eaLnBrk="0" hangingPunct="0">
              <a:spcBef>
                <a:spcPct val="30000"/>
              </a:spcBef>
              <a:defRPr sz="1200">
                <a:solidFill>
                  <a:schemeClr val="tx1"/>
                </a:solidFill>
                <a:latin typeface="Calibri" pitchFamily="34" charset="0"/>
              </a:defRPr>
            </a:lvl4pPr>
            <a:lvl5pPr marL="1985759" indent="-219052" eaLnBrk="0" hangingPunct="0">
              <a:spcBef>
                <a:spcPct val="30000"/>
              </a:spcBef>
              <a:defRPr sz="1200">
                <a:solidFill>
                  <a:schemeClr val="tx1"/>
                </a:solidFill>
                <a:latin typeface="Calibri" pitchFamily="34" charset="0"/>
              </a:defRPr>
            </a:lvl5pPr>
            <a:lvl6pPr marL="2442913" indent="-219052" eaLnBrk="0" fontAlgn="base" hangingPunct="0">
              <a:spcBef>
                <a:spcPct val="30000"/>
              </a:spcBef>
              <a:spcAft>
                <a:spcPct val="0"/>
              </a:spcAft>
              <a:defRPr sz="1200">
                <a:solidFill>
                  <a:schemeClr val="tx1"/>
                </a:solidFill>
                <a:latin typeface="Calibri" pitchFamily="34" charset="0"/>
              </a:defRPr>
            </a:lvl6pPr>
            <a:lvl7pPr marL="2900066" indent="-219052" eaLnBrk="0" fontAlgn="base" hangingPunct="0">
              <a:spcBef>
                <a:spcPct val="30000"/>
              </a:spcBef>
              <a:spcAft>
                <a:spcPct val="0"/>
              </a:spcAft>
              <a:defRPr sz="1200">
                <a:solidFill>
                  <a:schemeClr val="tx1"/>
                </a:solidFill>
                <a:latin typeface="Calibri" pitchFamily="34" charset="0"/>
              </a:defRPr>
            </a:lvl7pPr>
            <a:lvl8pPr marL="3357219" indent="-219052" eaLnBrk="0" fontAlgn="base" hangingPunct="0">
              <a:spcBef>
                <a:spcPct val="30000"/>
              </a:spcBef>
              <a:spcAft>
                <a:spcPct val="0"/>
              </a:spcAft>
              <a:defRPr sz="1200">
                <a:solidFill>
                  <a:schemeClr val="tx1"/>
                </a:solidFill>
                <a:latin typeface="Calibri" pitchFamily="34" charset="0"/>
              </a:defRPr>
            </a:lvl8pPr>
            <a:lvl9pPr marL="3814372" indent="-219052"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8F610878-02A9-482A-85C3-2A9626E93B79}" type="datetime1">
              <a:rPr lang="de-DE" altLang="de-DE" smtClean="0">
                <a:latin typeface="Helvetica" pitchFamily="34" charset="0"/>
              </a:rPr>
              <a:pPr eaLnBrk="1" hangingPunct="1">
                <a:spcBef>
                  <a:spcPct val="0"/>
                </a:spcBef>
              </a:pPr>
              <a:t>20.08.24</a:t>
            </a:fld>
            <a:endParaRPr lang="de-CH" altLang="de-DE" dirty="0">
              <a:latin typeface="Helvetica" pitchFamily="34" charset="0"/>
            </a:endParaRPr>
          </a:p>
        </p:txBody>
      </p:sp>
      <p:sp>
        <p:nvSpPr>
          <p:cNvPr id="2" name="Fußzeilenplatzhalter 1"/>
          <p:cNvSpPr>
            <a:spLocks noGrp="1"/>
          </p:cNvSpPr>
          <p:nvPr>
            <p:ph type="ftr" sz="quarter" idx="10"/>
          </p:nvPr>
        </p:nvSpPr>
        <p:spPr/>
        <p:txBody>
          <a:bodyPr/>
          <a:lstStyle/>
          <a:p>
            <a:pPr>
              <a:defRPr/>
            </a:pPr>
            <a:endParaRPr lang="de-DE"/>
          </a:p>
        </p:txBody>
      </p:sp>
    </p:spTree>
    <p:extLst>
      <p:ext uri="{BB962C8B-B14F-4D97-AF65-F5344CB8AC3E}">
        <p14:creationId xmlns:p14="http://schemas.microsoft.com/office/powerpoint/2010/main" val="21418999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03AFBC9E-10E9-C34C-9DDA-A3F46C552FC9}" type="slidenum">
              <a:rPr lang="de-DE" smtClean="0"/>
              <a:t>29</a:t>
            </a:fld>
            <a:endParaRPr lang="de-DE"/>
          </a:p>
        </p:txBody>
      </p:sp>
    </p:spTree>
    <p:extLst>
      <p:ext uri="{BB962C8B-B14F-4D97-AF65-F5344CB8AC3E}">
        <p14:creationId xmlns:p14="http://schemas.microsoft.com/office/powerpoint/2010/main" val="1325185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Ich bin Irene </a:t>
            </a:r>
            <a:r>
              <a:rPr lang="de-DE" dirty="0" err="1"/>
              <a:t>Hadziselimovic</a:t>
            </a:r>
            <a:r>
              <a:rPr lang="de-DE" dirty="0"/>
              <a:t>, Schulleiterin im Zweckverband Kindergarten und Primarschule Dorneckberg, verantwortlich für den Zyklus 2. Mein Kollege, Herr Esslinger, ist der Schulleiter des OSZD.</a:t>
            </a:r>
          </a:p>
          <a:p>
            <a:r>
              <a:rPr lang="de-DE" dirty="0"/>
              <a:t>Da ich erst seit Dezember hier als Schulleiterin tätig bin, möchte ich mich an dieser Stelle kurz vorstellen. </a:t>
            </a:r>
          </a:p>
          <a:p>
            <a:r>
              <a:rPr lang="de-DE" dirty="0"/>
              <a:t>Ich wohne in Münchenstein, bin verheiratet und habe drei Kinder. 2 Mädchen die 17 und 15 Jahre alt sind und einen Sohn der 7 Jahre alt ist. </a:t>
            </a:r>
          </a:p>
          <a:p>
            <a:r>
              <a:rPr lang="de-DE" dirty="0"/>
              <a:t>Bevor ich hier angefangen habe bin ich lange 5./6. </a:t>
            </a:r>
            <a:r>
              <a:rPr lang="de-DE" dirty="0" err="1"/>
              <a:t>Klasslehrerin</a:t>
            </a:r>
            <a:r>
              <a:rPr lang="de-DE" dirty="0"/>
              <a:t> gewesen und habe viele solche Übertritte begleitet. </a:t>
            </a:r>
          </a:p>
        </p:txBody>
      </p:sp>
      <p:sp>
        <p:nvSpPr>
          <p:cNvPr id="4" name="Foliennummernplatzhalter 3"/>
          <p:cNvSpPr>
            <a:spLocks noGrp="1"/>
          </p:cNvSpPr>
          <p:nvPr>
            <p:ph type="sldNum" sz="quarter" idx="10"/>
          </p:nvPr>
        </p:nvSpPr>
        <p:spPr/>
        <p:txBody>
          <a:bodyPr/>
          <a:lstStyle/>
          <a:p>
            <a:fld id="{03AFBC9E-10E9-C34C-9DDA-A3F46C552FC9}" type="slidenum">
              <a:rPr lang="de-DE" smtClean="0"/>
              <a:t>2</a:t>
            </a:fld>
            <a:endParaRPr lang="de-DE"/>
          </a:p>
        </p:txBody>
      </p:sp>
    </p:spTree>
    <p:extLst>
      <p:ext uri="{BB962C8B-B14F-4D97-AF65-F5344CB8AC3E}">
        <p14:creationId xmlns:p14="http://schemas.microsoft.com/office/powerpoint/2010/main" val="602183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Im ersten Teil, darf ich heute das Übertrittsverfahren in Primarschule erläutern.</a:t>
            </a:r>
          </a:p>
          <a:p>
            <a:r>
              <a:rPr lang="de-DE" dirty="0"/>
              <a:t>Den 2. Teil übernimmt Herr Esslinger. Das  Übertrittsverfahren in der Primarstufe</a:t>
            </a:r>
          </a:p>
          <a:p>
            <a:r>
              <a:rPr lang="de-DE" dirty="0"/>
              <a:t>wird nicht noch einmal an den 6. Klass Elternabenden angesprochen, da Sie an diesem Informationsabend alle wichtigsten Informationen erhalten. </a:t>
            </a:r>
          </a:p>
          <a:p>
            <a:endParaRPr lang="de-DE" dirty="0"/>
          </a:p>
        </p:txBody>
      </p:sp>
      <p:sp>
        <p:nvSpPr>
          <p:cNvPr id="4" name="Foliennummernplatzhalter 3"/>
          <p:cNvSpPr>
            <a:spLocks noGrp="1"/>
          </p:cNvSpPr>
          <p:nvPr>
            <p:ph type="sldNum" sz="quarter" idx="5"/>
          </p:nvPr>
        </p:nvSpPr>
        <p:spPr/>
        <p:txBody>
          <a:bodyPr/>
          <a:lstStyle/>
          <a:p>
            <a:fld id="{03AFBC9E-10E9-C34C-9DDA-A3F46C552FC9}" type="slidenum">
              <a:rPr lang="de-DE" smtClean="0"/>
              <a:t>3</a:t>
            </a:fld>
            <a:endParaRPr lang="de-DE"/>
          </a:p>
        </p:txBody>
      </p:sp>
    </p:spTree>
    <p:extLst>
      <p:ext uri="{BB962C8B-B14F-4D97-AF65-F5344CB8AC3E}">
        <p14:creationId xmlns:p14="http://schemas.microsoft.com/office/powerpoint/2010/main" val="3949411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Wie gestalten wir an der Primarstufe den Übertritt?</a:t>
            </a:r>
          </a:p>
        </p:txBody>
      </p:sp>
      <p:sp>
        <p:nvSpPr>
          <p:cNvPr id="4" name="Foliennummernplatzhalter 3"/>
          <p:cNvSpPr>
            <a:spLocks noGrp="1"/>
          </p:cNvSpPr>
          <p:nvPr>
            <p:ph type="sldNum" sz="quarter" idx="5"/>
          </p:nvPr>
        </p:nvSpPr>
        <p:spPr/>
        <p:txBody>
          <a:bodyPr/>
          <a:lstStyle/>
          <a:p>
            <a:fld id="{03AFBC9E-10E9-C34C-9DDA-A3F46C552FC9}" type="slidenum">
              <a:rPr lang="de-DE" smtClean="0"/>
              <a:t>4</a:t>
            </a:fld>
            <a:endParaRPr lang="de-DE"/>
          </a:p>
        </p:txBody>
      </p:sp>
    </p:spTree>
    <p:extLst>
      <p:ext uri="{BB962C8B-B14F-4D97-AF65-F5344CB8AC3E}">
        <p14:creationId xmlns:p14="http://schemas.microsoft.com/office/powerpoint/2010/main" val="2288528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5059" name="Notizenplatzhalt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Gerne gebe ich ihnen einen Einblick/Überblick</a:t>
            </a:r>
            <a:r>
              <a:rPr lang="de-CH" altLang="de-DE" baseline="0" dirty="0"/>
              <a:t> wie wir vorgehen:</a:t>
            </a:r>
          </a:p>
          <a:p>
            <a:pPr marL="228600" indent="-228600">
              <a:buAutoNum type="arabicPeriod"/>
            </a:pPr>
            <a:r>
              <a:rPr lang="de-CH" altLang="de-DE" baseline="0" dirty="0"/>
              <a:t>Empfehlung LP</a:t>
            </a:r>
          </a:p>
          <a:p>
            <a:pPr marL="228600" indent="-228600">
              <a:buAutoNum type="arabicPeriod"/>
            </a:pPr>
            <a:r>
              <a:rPr lang="de-CH" altLang="de-DE" baseline="0" dirty="0"/>
              <a:t>Gemeinsame Leistungstest = Regionale Vergleichs Arbeiten und über den Berg </a:t>
            </a:r>
            <a:r>
              <a:rPr lang="mr-IN" altLang="de-DE" baseline="0" dirty="0"/>
              <a:t>–</a:t>
            </a:r>
            <a:r>
              <a:rPr lang="de-CH" altLang="de-DE" baseline="0" dirty="0"/>
              <a:t> die Zusammenarbeit im Schulkreis ist geeicht und gewährleistet</a:t>
            </a:r>
          </a:p>
          <a:p>
            <a:pPr marL="228600" indent="-228600">
              <a:buAutoNum type="arabicPeriod"/>
            </a:pPr>
            <a:r>
              <a:rPr lang="de-CH" altLang="de-DE" baseline="0" dirty="0"/>
              <a:t>An den Standortgesprächen/Übertrittsgesprächen werden Sie als Eltern und ihr Kind miteinbezogen</a:t>
            </a:r>
          </a:p>
          <a:p>
            <a:pPr marL="228600" indent="-228600">
              <a:buAutoNum type="arabicPeriod"/>
            </a:pPr>
            <a:r>
              <a:rPr lang="de-CH" altLang="de-DE" baseline="0" dirty="0"/>
              <a:t>Sind Sie mit der Entscheidung nicht einverstanden, dann habe Sie die Möglichkeit, Ihr Kind für die kantonale Kontrollprüfung anzumelden. </a:t>
            </a:r>
            <a:endParaRPr lang="de-CH" altLang="de-DE" dirty="0"/>
          </a:p>
          <a:p>
            <a:endParaRPr lang="de-CH" altLang="de-DE" dirty="0"/>
          </a:p>
        </p:txBody>
      </p:sp>
      <p:sp>
        <p:nvSpPr>
          <p:cNvPr id="45060" name="Datumsplatzhalter 3"/>
          <p:cNvSpPr>
            <a:spLocks noGrp="1"/>
          </p:cNvSpPr>
          <p:nvPr>
            <p:ph type="dt"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889" indent="-273022" eaLnBrk="0" hangingPunct="0">
              <a:spcBef>
                <a:spcPct val="30000"/>
              </a:spcBef>
              <a:defRPr sz="1200">
                <a:solidFill>
                  <a:schemeClr val="tx1"/>
                </a:solidFill>
                <a:latin typeface="Calibri" pitchFamily="34" charset="0"/>
              </a:defRPr>
            </a:lvl2pPr>
            <a:lvl3pPr marL="1101612" indent="-219052" eaLnBrk="0" hangingPunct="0">
              <a:spcBef>
                <a:spcPct val="30000"/>
              </a:spcBef>
              <a:defRPr sz="1200">
                <a:solidFill>
                  <a:schemeClr val="tx1"/>
                </a:solidFill>
                <a:latin typeface="Calibri" pitchFamily="34" charset="0"/>
              </a:defRPr>
            </a:lvl3pPr>
            <a:lvl4pPr marL="1541305" indent="-219052" eaLnBrk="0" hangingPunct="0">
              <a:spcBef>
                <a:spcPct val="30000"/>
              </a:spcBef>
              <a:defRPr sz="1200">
                <a:solidFill>
                  <a:schemeClr val="tx1"/>
                </a:solidFill>
                <a:latin typeface="Calibri" pitchFamily="34" charset="0"/>
              </a:defRPr>
            </a:lvl4pPr>
            <a:lvl5pPr marL="1985759" indent="-219052" eaLnBrk="0" hangingPunct="0">
              <a:spcBef>
                <a:spcPct val="30000"/>
              </a:spcBef>
              <a:defRPr sz="1200">
                <a:solidFill>
                  <a:schemeClr val="tx1"/>
                </a:solidFill>
                <a:latin typeface="Calibri" pitchFamily="34" charset="0"/>
              </a:defRPr>
            </a:lvl5pPr>
            <a:lvl6pPr marL="2442913" indent="-219052" eaLnBrk="0" fontAlgn="base" hangingPunct="0">
              <a:spcBef>
                <a:spcPct val="30000"/>
              </a:spcBef>
              <a:spcAft>
                <a:spcPct val="0"/>
              </a:spcAft>
              <a:defRPr sz="1200">
                <a:solidFill>
                  <a:schemeClr val="tx1"/>
                </a:solidFill>
                <a:latin typeface="Calibri" pitchFamily="34" charset="0"/>
              </a:defRPr>
            </a:lvl6pPr>
            <a:lvl7pPr marL="2900066" indent="-219052" eaLnBrk="0" fontAlgn="base" hangingPunct="0">
              <a:spcBef>
                <a:spcPct val="30000"/>
              </a:spcBef>
              <a:spcAft>
                <a:spcPct val="0"/>
              </a:spcAft>
              <a:defRPr sz="1200">
                <a:solidFill>
                  <a:schemeClr val="tx1"/>
                </a:solidFill>
                <a:latin typeface="Calibri" pitchFamily="34" charset="0"/>
              </a:defRPr>
            </a:lvl7pPr>
            <a:lvl8pPr marL="3357219" indent="-219052" eaLnBrk="0" fontAlgn="base" hangingPunct="0">
              <a:spcBef>
                <a:spcPct val="30000"/>
              </a:spcBef>
              <a:spcAft>
                <a:spcPct val="0"/>
              </a:spcAft>
              <a:defRPr sz="1200">
                <a:solidFill>
                  <a:schemeClr val="tx1"/>
                </a:solidFill>
                <a:latin typeface="Calibri" pitchFamily="34" charset="0"/>
              </a:defRPr>
            </a:lvl8pPr>
            <a:lvl9pPr marL="3814372" indent="-219052"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346FFFC4-0EE0-4F37-9023-3FF5D987BE8A}" type="datetime1">
              <a:rPr lang="de-DE" altLang="de-DE" smtClean="0">
                <a:latin typeface="Helvetica" pitchFamily="34" charset="0"/>
              </a:rPr>
              <a:pPr eaLnBrk="1" hangingPunct="1">
                <a:spcBef>
                  <a:spcPct val="0"/>
                </a:spcBef>
              </a:pPr>
              <a:t>20.08.24</a:t>
            </a:fld>
            <a:endParaRPr lang="de-CH" altLang="de-DE" dirty="0">
              <a:latin typeface="Helvetica" pitchFamily="34" charset="0"/>
            </a:endParaRPr>
          </a:p>
        </p:txBody>
      </p:sp>
      <p:sp>
        <p:nvSpPr>
          <p:cNvPr id="2" name="Fußzeilenplatzhalter 1"/>
          <p:cNvSpPr>
            <a:spLocks noGrp="1"/>
          </p:cNvSpPr>
          <p:nvPr>
            <p:ph type="ftr" sz="quarter" idx="10"/>
          </p:nvPr>
        </p:nvSpPr>
        <p:spPr/>
        <p:txBody>
          <a:bodyPr/>
          <a:lstStyle/>
          <a:p>
            <a:pPr>
              <a:defRPr/>
            </a:pPr>
            <a:endParaRPr lang="de-DE"/>
          </a:p>
        </p:txBody>
      </p:sp>
    </p:spTree>
    <p:extLst>
      <p:ext uri="{BB962C8B-B14F-4D97-AF65-F5344CB8AC3E}">
        <p14:creationId xmlns:p14="http://schemas.microsoft.com/office/powerpoint/2010/main" val="188553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E8CEBDC-B9EB-4752-AE8B-04C53CF2E264}" type="slidenum">
              <a:rPr lang="de-DE" sz="1200"/>
              <a:pPr algn="r"/>
              <a:t>6</a:t>
            </a:fld>
            <a:endParaRPr lang="de-DE"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de-DE" sz="900" dirty="0">
                <a:latin typeface="Frutiger 55 Roman" pitchFamily="34" charset="0"/>
                <a:ea typeface="ＭＳ Ｐゴシック" charset="-128"/>
              </a:rPr>
              <a:t>Das Übertrittverfahren ist in der 5. &amp; 6. Klasse eingegliedert. Bis und mit 6. Klasse waren alle Kinder zusammen in einer Klasse. Ab der 6. Klasse werden die Kinder in die drei Leistungszüge Sek B, Sek E und Sek </a:t>
            </a:r>
            <a:r>
              <a:rPr lang="de-DE" sz="900" dirty="0" err="1">
                <a:latin typeface="Frutiger 55 Roman" pitchFamily="34" charset="0"/>
                <a:ea typeface="ＭＳ Ｐゴシック" charset="-128"/>
              </a:rPr>
              <a:t>EPlus</a:t>
            </a:r>
            <a:r>
              <a:rPr lang="de-DE" sz="900" dirty="0">
                <a:latin typeface="Frutiger 55 Roman" pitchFamily="34" charset="0"/>
                <a:ea typeface="ＭＳ Ｐゴシック" charset="-128"/>
              </a:rPr>
              <a:t> oder auch P eingeteilt. </a:t>
            </a:r>
          </a:p>
        </p:txBody>
      </p:sp>
      <p:sp>
        <p:nvSpPr>
          <p:cNvPr id="2" name="Fußzeilenplatzhalter 1"/>
          <p:cNvSpPr>
            <a:spLocks noGrp="1"/>
          </p:cNvSpPr>
          <p:nvPr>
            <p:ph type="ftr" sz="quarter" idx="10"/>
          </p:nvPr>
        </p:nvSpPr>
        <p:spPr/>
        <p:txBody>
          <a:bodyPr/>
          <a:lstStyle/>
          <a:p>
            <a:pPr>
              <a:defRPr/>
            </a:pPr>
            <a:endParaRPr lang="de-DE"/>
          </a:p>
        </p:txBody>
      </p:sp>
    </p:spTree>
    <p:extLst>
      <p:ext uri="{BB962C8B-B14F-4D97-AF65-F5344CB8AC3E}">
        <p14:creationId xmlns:p14="http://schemas.microsoft.com/office/powerpoint/2010/main" val="11361168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a:t>Der zeitliche Ablauf sieht so aus. </a:t>
            </a:r>
          </a:p>
          <a:p>
            <a:r>
              <a:rPr lang="de-CH" dirty="0"/>
              <a:t>In der 5. Klasse schon werden Sie am Elternabend informiert, dass von Januar-Ende Februar die Standortgespräche 1 stattfinden an dem Sie eine Empfehlungsgrundlage erhalten:</a:t>
            </a:r>
          </a:p>
          <a:p>
            <a:r>
              <a:rPr lang="de-CH" dirty="0"/>
              <a:t>Standortgespräch 1:</a:t>
            </a:r>
          </a:p>
          <a:p>
            <a:r>
              <a:rPr lang="de-CH" dirty="0"/>
              <a:t>bisherige Noten der 5. Klasse</a:t>
            </a:r>
          </a:p>
          <a:p>
            <a:r>
              <a:rPr lang="de-CH" dirty="0"/>
              <a:t>schulinternen Gesamteinschätzungsbogen</a:t>
            </a:r>
            <a:r>
              <a:rPr lang="de-CH" baseline="0" dirty="0"/>
              <a:t> (LP, Eltern und </a:t>
            </a:r>
            <a:r>
              <a:rPr lang="de-CH" baseline="0" dirty="0" err="1"/>
              <a:t>SuS</a:t>
            </a:r>
            <a:r>
              <a:rPr lang="de-CH" baseline="0" dirty="0"/>
              <a:t>)</a:t>
            </a:r>
            <a:endParaRPr lang="de-CH" dirty="0"/>
          </a:p>
          <a:p>
            <a:r>
              <a:rPr lang="de-CH" dirty="0"/>
              <a:t>Zeugnis mit Jahresnoten</a:t>
            </a:r>
            <a:r>
              <a:rPr lang="de-CH" baseline="0" dirty="0"/>
              <a:t> Ende 5. Klasse</a:t>
            </a:r>
          </a:p>
          <a:p>
            <a:r>
              <a:rPr lang="de-CH" baseline="0" dirty="0"/>
              <a:t>Hier wird aufgezeigt, in welchen Leistungszug Ihr Kind eingeteilt würde, wäre das jetzt das Übertrittsgespräch.</a:t>
            </a:r>
          </a:p>
          <a:p>
            <a:endParaRPr lang="de-CH" dirty="0"/>
          </a:p>
          <a:p>
            <a:r>
              <a:rPr lang="de-CH" dirty="0"/>
              <a:t>Standortgespräch</a:t>
            </a:r>
            <a:r>
              <a:rPr lang="de-CH" baseline="0" dirty="0"/>
              <a:t> 2</a:t>
            </a:r>
          </a:p>
          <a:p>
            <a:r>
              <a:rPr lang="de-CH" baseline="0" dirty="0"/>
              <a:t>Beurteilungsbogen</a:t>
            </a:r>
          </a:p>
          <a:p>
            <a:r>
              <a:rPr lang="de-CH" baseline="0" dirty="0" err="1"/>
              <a:t>Übertrittsgespräch</a:t>
            </a:r>
            <a:r>
              <a:rPr lang="de-CH" baseline="0" dirty="0"/>
              <a:t>- Empfehlung Klassen-LP </a:t>
            </a:r>
            <a:r>
              <a:rPr lang="mr-IN" baseline="0" dirty="0"/>
              <a:t>–</a:t>
            </a:r>
            <a:r>
              <a:rPr lang="de-CH" baseline="0" dirty="0"/>
              <a:t> auf diese Aspekte werde ich noch ausführlicher eingehen</a:t>
            </a:r>
          </a:p>
          <a:p>
            <a:endParaRPr lang="de-CH" baseline="0" dirty="0"/>
          </a:p>
          <a:p>
            <a:pPr algn="l"/>
            <a:r>
              <a:rPr lang="de-CH" b="1" i="0" u="none" strike="noStrike" dirty="0">
                <a:solidFill>
                  <a:srgbClr val="333333"/>
                </a:solidFill>
                <a:effectLst/>
                <a:latin typeface="Arial Unicode MS" panose="020B0604020202020204" pitchFamily="34" charset="-128"/>
                <a:ea typeface="Arial Unicode MS" panose="020B0604020202020204" pitchFamily="34" charset="-128"/>
              </a:rPr>
              <a:t>§ 27</a:t>
            </a:r>
          </a:p>
          <a:p>
            <a:pPr algn="l"/>
            <a:r>
              <a:rPr lang="de-CH" b="0" i="0" u="none" strike="noStrike" dirty="0">
                <a:solidFill>
                  <a:srgbClr val="333333"/>
                </a:solidFill>
                <a:effectLst/>
                <a:latin typeface="Arial Unicode MS" panose="020B0604020202020204" pitchFamily="34" charset="-128"/>
                <a:ea typeface="Arial Unicode MS" panose="020B0604020202020204" pitchFamily="34" charset="-128"/>
              </a:rPr>
              <a:t>Empfehlung</a:t>
            </a:r>
          </a:p>
          <a:p>
            <a:pPr algn="l"/>
            <a:r>
              <a:rPr lang="de-CH" b="0" i="0" u="none" strike="noStrike" dirty="0">
                <a:solidFill>
                  <a:srgbClr val="333333"/>
                </a:solidFill>
                <a:effectLst/>
                <a:latin typeface="Arial Unicode MS" panose="020B0604020202020204" pitchFamily="34" charset="-128"/>
                <a:ea typeface="Arial Unicode MS" panose="020B0604020202020204" pitchFamily="34" charset="-128"/>
              </a:rPr>
              <a:t>1Schüler und Schülerinnen werden für den Übertritt in das nächsthöhere Anforderungsniveau empfohlen, wenn sie die entsprechenden Empfehlungsbedingungen erfüllen und von der Klassenlehrperson bzw. der Klassenkonferenz als geeignet beurteilt werden.</a:t>
            </a:r>
          </a:p>
          <a:p>
            <a:pPr algn="l"/>
            <a:r>
              <a:rPr lang="de-CH" b="0" i="0" u="none" strike="noStrike" dirty="0">
                <a:solidFill>
                  <a:srgbClr val="333333"/>
                </a:solidFill>
                <a:effectLst/>
                <a:latin typeface="Arial Unicode MS" panose="020B0604020202020204" pitchFamily="34" charset="-128"/>
                <a:ea typeface="Arial Unicode MS" panose="020B0604020202020204" pitchFamily="34" charset="-128"/>
              </a:rPr>
              <a:t>2Die Klassenlehrperson bespricht im Rahmen eines Standortgesprächs im Zeitraum April und Mai mit den Erziehungsberechtigten und dem Kind die Leistungen und teilt die Empfehlung der Schulleitung mit. Diese entscheidet über den Wechsel.</a:t>
            </a:r>
          </a:p>
          <a:p>
            <a:pPr algn="l"/>
            <a:r>
              <a:rPr lang="de-CH" b="1" i="0" u="none" strike="noStrike" dirty="0">
                <a:solidFill>
                  <a:srgbClr val="333333"/>
                </a:solidFill>
                <a:effectLst/>
                <a:latin typeface="Arial Unicode MS" panose="020B0604020202020204" pitchFamily="34" charset="-128"/>
                <a:ea typeface="Arial Unicode MS" panose="020B0604020202020204" pitchFamily="34" charset="-128"/>
              </a:rPr>
              <a:t>§ 28</a:t>
            </a:r>
          </a:p>
          <a:p>
            <a:pPr algn="l"/>
            <a:r>
              <a:rPr lang="de-CH" b="0" i="0" u="none" strike="noStrike" dirty="0">
                <a:solidFill>
                  <a:srgbClr val="333333"/>
                </a:solidFill>
                <a:effectLst/>
                <a:latin typeface="Arial Unicode MS" panose="020B0604020202020204" pitchFamily="34" charset="-128"/>
                <a:ea typeface="Arial Unicode MS" panose="020B0604020202020204" pitchFamily="34" charset="-128"/>
              </a:rPr>
              <a:t>Empfehlungsbedingungen von der Sekundarschule B in die Sekundarschule E</a:t>
            </a:r>
          </a:p>
          <a:p>
            <a:pPr algn="l"/>
            <a:r>
              <a:rPr lang="de-CH" b="0" i="0" u="none" strike="noStrike" dirty="0">
                <a:solidFill>
                  <a:srgbClr val="333333"/>
                </a:solidFill>
                <a:effectLst/>
                <a:latin typeface="Arial Unicode MS" panose="020B0604020202020204" pitchFamily="34" charset="-128"/>
                <a:ea typeface="Arial Unicode MS" panose="020B0604020202020204" pitchFamily="34" charset="-128"/>
              </a:rPr>
              <a:t>1Schüler und Schülerinnen der Sekundarschule B können nach der ersten und zweiten Klasse für den Übertritt in die Sekundarschule E empfohlen werden, wenn die Gesamtbeurteilung dem Anforderungsprofil entspricht.</a:t>
            </a:r>
          </a:p>
          <a:p>
            <a:pPr algn="l"/>
            <a:r>
              <a:rPr lang="de-CH" b="0" i="0" u="none" strike="noStrike" dirty="0">
                <a:solidFill>
                  <a:srgbClr val="333333"/>
                </a:solidFill>
                <a:effectLst/>
                <a:latin typeface="Arial Unicode MS" panose="020B0604020202020204" pitchFamily="34" charset="-128"/>
                <a:ea typeface="Arial Unicode MS" panose="020B0604020202020204" pitchFamily="34" charset="-128"/>
              </a:rPr>
              <a:t>2Folgende Bedingungen müssen erfüllt sein:</a:t>
            </a:r>
          </a:p>
          <a:p>
            <a:pPr algn="l"/>
            <a:r>
              <a:rPr lang="de-CH" b="0" i="0" u="none" strike="noStrike" dirty="0">
                <a:solidFill>
                  <a:srgbClr val="333333"/>
                </a:solidFill>
                <a:effectLst/>
                <a:latin typeface="Arial Unicode MS" panose="020B0604020202020204" pitchFamily="34" charset="-128"/>
                <a:ea typeface="Arial Unicode MS" panose="020B0604020202020204" pitchFamily="34" charset="-128"/>
              </a:rPr>
              <a:t>a)</a:t>
            </a:r>
            <a:r>
              <a:rPr lang="de-CH" b="1" i="0" u="none" strike="noStrike" dirty="0">
                <a:solidFill>
                  <a:srgbClr val="333333"/>
                </a:solidFill>
                <a:effectLst/>
                <a:latin typeface="Arial Unicode MS" panose="020B0604020202020204" pitchFamily="34" charset="-128"/>
                <a:ea typeface="Arial Unicode MS" panose="020B0604020202020204" pitchFamily="34" charset="-128"/>
              </a:rPr>
              <a:t>*</a:t>
            </a:r>
            <a:r>
              <a:rPr lang="de-CH" b="0" i="0" u="none" strike="noStrike" dirty="0">
                <a:solidFill>
                  <a:srgbClr val="333333"/>
                </a:solidFill>
                <a:effectLst/>
                <a:latin typeface="Arial Unicode MS" panose="020B0604020202020204" pitchFamily="34" charset="-128"/>
                <a:ea typeface="Arial Unicode MS" panose="020B0604020202020204" pitchFamily="34" charset="-128"/>
              </a:rPr>
              <a:t>Die Notensumme in den Kernfächern muss im Zeitraum von Anfang Schuljahr bis Ende drittes Quartal (Mai) wenigstens 31 betragen.</a:t>
            </a:r>
          </a:p>
          <a:p>
            <a:pPr algn="l"/>
            <a:r>
              <a:rPr lang="de-CH" b="0" i="0" u="none" strike="noStrike" dirty="0">
                <a:solidFill>
                  <a:srgbClr val="333333"/>
                </a:solidFill>
                <a:effectLst/>
                <a:latin typeface="Arial Unicode MS" panose="020B0604020202020204" pitchFamily="34" charset="-128"/>
                <a:ea typeface="Arial Unicode MS" panose="020B0604020202020204" pitchFamily="34" charset="-128"/>
              </a:rPr>
              <a:t>b)Die Lernziele und Verhaltensmerkmale im Arbeits- und Lernverhalten müssen mit „trifft zu“ oder „trifft in hohem Masse zu“ beurteilt sein. Abweichungen von dieser Bedingung müssen begründet sein.</a:t>
            </a:r>
          </a:p>
          <a:p>
            <a:pPr algn="l"/>
            <a:r>
              <a:rPr lang="de-CH" b="1" i="0" u="none" strike="noStrike" dirty="0">
                <a:solidFill>
                  <a:srgbClr val="333333"/>
                </a:solidFill>
                <a:effectLst/>
                <a:latin typeface="Arial Unicode MS" panose="020B0604020202020204" pitchFamily="34" charset="-128"/>
                <a:ea typeface="Arial Unicode MS" panose="020B0604020202020204" pitchFamily="34" charset="-128"/>
              </a:rPr>
              <a:t>§ 29</a:t>
            </a:r>
          </a:p>
          <a:p>
            <a:pPr algn="l"/>
            <a:r>
              <a:rPr lang="de-CH" b="0" i="0" u="none" strike="noStrike" dirty="0">
                <a:solidFill>
                  <a:srgbClr val="333333"/>
                </a:solidFill>
                <a:effectLst/>
                <a:latin typeface="Arial Unicode MS" panose="020B0604020202020204" pitchFamily="34" charset="-128"/>
                <a:ea typeface="Arial Unicode MS" panose="020B0604020202020204" pitchFamily="34" charset="-128"/>
              </a:rPr>
              <a:t>Empfehlungsbedingungen von der Sekundarschule E in die Sekundarschule P</a:t>
            </a:r>
          </a:p>
          <a:p>
            <a:pPr algn="l"/>
            <a:r>
              <a:rPr lang="de-CH" b="0" i="0" u="none" strike="noStrike" dirty="0">
                <a:solidFill>
                  <a:srgbClr val="333333"/>
                </a:solidFill>
                <a:effectLst/>
                <a:latin typeface="Arial Unicode MS" panose="020B0604020202020204" pitchFamily="34" charset="-128"/>
                <a:ea typeface="Arial Unicode MS" panose="020B0604020202020204" pitchFamily="34" charset="-128"/>
              </a:rPr>
              <a:t>1Schüler und Schülerinnen der Sekundarschule E können nach der ersten Klasse für den Übertritt in die Sekundarschule P empfohlen werden, wenn die Gesamtbeurteilung dem Anforderungsprofil entspricht.</a:t>
            </a:r>
          </a:p>
          <a:p>
            <a:pPr algn="l"/>
            <a:r>
              <a:rPr lang="de-CH" b="0" i="0" u="none" strike="noStrike" dirty="0">
                <a:solidFill>
                  <a:srgbClr val="333333"/>
                </a:solidFill>
                <a:effectLst/>
                <a:latin typeface="Arial Unicode MS" panose="020B0604020202020204" pitchFamily="34" charset="-128"/>
                <a:ea typeface="Arial Unicode MS" panose="020B0604020202020204" pitchFamily="34" charset="-128"/>
              </a:rPr>
              <a:t>2Folgende Bedingungen müssen erfüllt sein:</a:t>
            </a:r>
          </a:p>
          <a:p>
            <a:pPr algn="l"/>
            <a:r>
              <a:rPr lang="de-CH" b="0" i="0" u="none" strike="noStrike" dirty="0">
                <a:solidFill>
                  <a:srgbClr val="333333"/>
                </a:solidFill>
                <a:effectLst/>
                <a:latin typeface="Arial Unicode MS" panose="020B0604020202020204" pitchFamily="34" charset="-128"/>
                <a:ea typeface="Arial Unicode MS" panose="020B0604020202020204" pitchFamily="34" charset="-128"/>
              </a:rPr>
              <a:t>a)</a:t>
            </a:r>
            <a:r>
              <a:rPr lang="de-CH" b="1" i="0" u="none" strike="noStrike" dirty="0">
                <a:solidFill>
                  <a:srgbClr val="333333"/>
                </a:solidFill>
                <a:effectLst/>
                <a:latin typeface="Arial Unicode MS" panose="020B0604020202020204" pitchFamily="34" charset="-128"/>
                <a:ea typeface="Arial Unicode MS" panose="020B0604020202020204" pitchFamily="34" charset="-128"/>
              </a:rPr>
              <a:t>*</a:t>
            </a:r>
            <a:r>
              <a:rPr lang="de-CH" b="0" i="0" u="none" strike="noStrike" dirty="0">
                <a:solidFill>
                  <a:srgbClr val="333333"/>
                </a:solidFill>
                <a:effectLst/>
                <a:latin typeface="Arial Unicode MS" panose="020B0604020202020204" pitchFamily="34" charset="-128"/>
                <a:ea typeface="Arial Unicode MS" panose="020B0604020202020204" pitchFamily="34" charset="-128"/>
              </a:rPr>
              <a:t>Die Notensumme in den Kernfächern muss im Zeitraum von Anfang Schuljahr bis Ende drittes Quartal (Mai) wenigstens 31 betragen.</a:t>
            </a:r>
          </a:p>
          <a:p>
            <a:pPr algn="l"/>
            <a:r>
              <a:rPr lang="de-CH" b="0" i="0" u="none" strike="noStrike" dirty="0">
                <a:solidFill>
                  <a:srgbClr val="333333"/>
                </a:solidFill>
                <a:effectLst/>
                <a:latin typeface="Arial Unicode MS" panose="020B0604020202020204" pitchFamily="34" charset="-128"/>
                <a:ea typeface="Arial Unicode MS" panose="020B0604020202020204" pitchFamily="34" charset="-128"/>
              </a:rPr>
              <a:t>b)Die Lernziele und Verhaltensmerkmale im Arbeits- und Lernverhalten müssen mit „trifft zu“ oder „trifft in hohem Masse zu“ beurteilt sein. Abweichungen von dieser Bedingung müssen begründet sein.</a:t>
            </a:r>
          </a:p>
          <a:p>
            <a:pPr algn="l"/>
            <a:r>
              <a:rPr lang="de-CH" b="0" i="0" u="none" strike="noStrike" dirty="0">
                <a:solidFill>
                  <a:srgbClr val="333333"/>
                </a:solidFill>
                <a:effectLst/>
                <a:latin typeface="Arial Unicode MS" panose="020B0604020202020204" pitchFamily="34" charset="-128"/>
                <a:ea typeface="Arial Unicode MS" panose="020B0604020202020204" pitchFamily="34" charset="-128"/>
              </a:rPr>
              <a:t>3In Ausnahmefällen kann ein Übertritt von der zweiten Klasse der Sekundarschule E in die zweite Klasse der Sekundarschule P auf Empfehlung der Klassenlehrperson bzw. der Klassenkonferenz erfolgen. Die Schulleitung der aufnehmenden Schule entscheidet über die Aufnahme.</a:t>
            </a:r>
          </a:p>
          <a:p>
            <a:endParaRPr lang="de-CH" dirty="0"/>
          </a:p>
        </p:txBody>
      </p:sp>
      <p:sp>
        <p:nvSpPr>
          <p:cNvPr id="4" name="Fußzeilenplatzhalter 3"/>
          <p:cNvSpPr>
            <a:spLocks noGrp="1"/>
          </p:cNvSpPr>
          <p:nvPr>
            <p:ph type="ftr" sz="quarter" idx="10"/>
          </p:nvPr>
        </p:nvSpPr>
        <p:spPr/>
        <p:txBody>
          <a:bodyPr/>
          <a:lstStyle/>
          <a:p>
            <a:pPr>
              <a:defRPr/>
            </a:pPr>
            <a:endParaRPr lang="de-DE"/>
          </a:p>
        </p:txBody>
      </p:sp>
    </p:spTree>
    <p:extLst>
      <p:ext uri="{BB962C8B-B14F-4D97-AF65-F5344CB8AC3E}">
        <p14:creationId xmlns:p14="http://schemas.microsoft.com/office/powerpoint/2010/main" val="5090921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a:t>Der Verlauf nach der</a:t>
            </a:r>
            <a:r>
              <a:rPr lang="de-CH" baseline="0" dirty="0"/>
              <a:t> Empfehlung der Klassen-LP:</a:t>
            </a:r>
          </a:p>
          <a:p>
            <a:endParaRPr lang="de-CH" baseline="0" dirty="0"/>
          </a:p>
          <a:p>
            <a:r>
              <a:rPr lang="de-CH" dirty="0"/>
              <a:t>Kontrollprüfung</a:t>
            </a:r>
            <a:r>
              <a:rPr lang="de-CH" baseline="0" dirty="0"/>
              <a:t>: Breitenbach oder Olten </a:t>
            </a:r>
            <a:endParaRPr lang="de-CH" dirty="0"/>
          </a:p>
        </p:txBody>
      </p:sp>
      <p:sp>
        <p:nvSpPr>
          <p:cNvPr id="4" name="Fußzeilenplatzhalter 3"/>
          <p:cNvSpPr>
            <a:spLocks noGrp="1"/>
          </p:cNvSpPr>
          <p:nvPr>
            <p:ph type="ftr" sz="quarter" idx="10"/>
          </p:nvPr>
        </p:nvSpPr>
        <p:spPr/>
        <p:txBody>
          <a:bodyPr/>
          <a:lstStyle/>
          <a:p>
            <a:pPr>
              <a:defRPr/>
            </a:pPr>
            <a:endParaRPr lang="de-DE"/>
          </a:p>
        </p:txBody>
      </p:sp>
    </p:spTree>
    <p:extLst>
      <p:ext uri="{BB962C8B-B14F-4D97-AF65-F5344CB8AC3E}">
        <p14:creationId xmlns:p14="http://schemas.microsoft.com/office/powerpoint/2010/main" val="65877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8131" name="Notizenplatzhalt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de-CH" altLang="de-DE" dirty="0"/>
              <a:t>In der Beurteilung stützen sich die Lehrpersonen auf das Laufbahnreglement</a:t>
            </a:r>
          </a:p>
        </p:txBody>
      </p:sp>
      <p:sp>
        <p:nvSpPr>
          <p:cNvPr id="48132" name="Datumsplatzhalter 3"/>
          <p:cNvSpPr>
            <a:spLocks noGrp="1"/>
          </p:cNvSpPr>
          <p:nvPr>
            <p:ph type="dt"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15889" indent="-273022" eaLnBrk="0" hangingPunct="0">
              <a:spcBef>
                <a:spcPct val="30000"/>
              </a:spcBef>
              <a:defRPr sz="1200">
                <a:solidFill>
                  <a:schemeClr val="tx1"/>
                </a:solidFill>
                <a:latin typeface="Calibri" pitchFamily="34" charset="0"/>
              </a:defRPr>
            </a:lvl2pPr>
            <a:lvl3pPr marL="1101612" indent="-219052" eaLnBrk="0" hangingPunct="0">
              <a:spcBef>
                <a:spcPct val="30000"/>
              </a:spcBef>
              <a:defRPr sz="1200">
                <a:solidFill>
                  <a:schemeClr val="tx1"/>
                </a:solidFill>
                <a:latin typeface="Calibri" pitchFamily="34" charset="0"/>
              </a:defRPr>
            </a:lvl3pPr>
            <a:lvl4pPr marL="1541305" indent="-219052" eaLnBrk="0" hangingPunct="0">
              <a:spcBef>
                <a:spcPct val="30000"/>
              </a:spcBef>
              <a:defRPr sz="1200">
                <a:solidFill>
                  <a:schemeClr val="tx1"/>
                </a:solidFill>
                <a:latin typeface="Calibri" pitchFamily="34" charset="0"/>
              </a:defRPr>
            </a:lvl4pPr>
            <a:lvl5pPr marL="1985759" indent="-219052" eaLnBrk="0" hangingPunct="0">
              <a:spcBef>
                <a:spcPct val="30000"/>
              </a:spcBef>
              <a:defRPr sz="1200">
                <a:solidFill>
                  <a:schemeClr val="tx1"/>
                </a:solidFill>
                <a:latin typeface="Calibri" pitchFamily="34" charset="0"/>
              </a:defRPr>
            </a:lvl5pPr>
            <a:lvl6pPr marL="2442913" indent="-219052" eaLnBrk="0" fontAlgn="base" hangingPunct="0">
              <a:spcBef>
                <a:spcPct val="30000"/>
              </a:spcBef>
              <a:spcAft>
                <a:spcPct val="0"/>
              </a:spcAft>
              <a:defRPr sz="1200">
                <a:solidFill>
                  <a:schemeClr val="tx1"/>
                </a:solidFill>
                <a:latin typeface="Calibri" pitchFamily="34" charset="0"/>
              </a:defRPr>
            </a:lvl6pPr>
            <a:lvl7pPr marL="2900066" indent="-219052" eaLnBrk="0" fontAlgn="base" hangingPunct="0">
              <a:spcBef>
                <a:spcPct val="30000"/>
              </a:spcBef>
              <a:spcAft>
                <a:spcPct val="0"/>
              </a:spcAft>
              <a:defRPr sz="1200">
                <a:solidFill>
                  <a:schemeClr val="tx1"/>
                </a:solidFill>
                <a:latin typeface="Calibri" pitchFamily="34" charset="0"/>
              </a:defRPr>
            </a:lvl7pPr>
            <a:lvl8pPr marL="3357219" indent="-219052" eaLnBrk="0" fontAlgn="base" hangingPunct="0">
              <a:spcBef>
                <a:spcPct val="30000"/>
              </a:spcBef>
              <a:spcAft>
                <a:spcPct val="0"/>
              </a:spcAft>
              <a:defRPr sz="1200">
                <a:solidFill>
                  <a:schemeClr val="tx1"/>
                </a:solidFill>
                <a:latin typeface="Calibri" pitchFamily="34" charset="0"/>
              </a:defRPr>
            </a:lvl8pPr>
            <a:lvl9pPr marL="3814372" indent="-219052"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A659AB78-4594-4C89-8BDB-44C6FB5D58B3}" type="datetime1">
              <a:rPr lang="de-DE" altLang="de-DE" smtClean="0">
                <a:latin typeface="Helvetica" pitchFamily="34" charset="0"/>
              </a:rPr>
              <a:pPr eaLnBrk="1" hangingPunct="1">
                <a:spcBef>
                  <a:spcPct val="0"/>
                </a:spcBef>
              </a:pPr>
              <a:t>20.08.24</a:t>
            </a:fld>
            <a:endParaRPr lang="de-CH" altLang="de-DE" dirty="0">
              <a:latin typeface="Helvetica" pitchFamily="34" charset="0"/>
            </a:endParaRPr>
          </a:p>
        </p:txBody>
      </p:sp>
      <p:sp>
        <p:nvSpPr>
          <p:cNvPr id="2" name="Fußzeilenplatzhalter 1"/>
          <p:cNvSpPr>
            <a:spLocks noGrp="1"/>
          </p:cNvSpPr>
          <p:nvPr>
            <p:ph type="ftr" sz="quarter" idx="10"/>
          </p:nvPr>
        </p:nvSpPr>
        <p:spPr/>
        <p:txBody>
          <a:bodyPr/>
          <a:lstStyle/>
          <a:p>
            <a:pPr>
              <a:defRPr/>
            </a:pPr>
            <a:endParaRPr lang="de-DE"/>
          </a:p>
        </p:txBody>
      </p:sp>
    </p:spTree>
    <p:extLst>
      <p:ext uri="{BB962C8B-B14F-4D97-AF65-F5344CB8AC3E}">
        <p14:creationId xmlns:p14="http://schemas.microsoft.com/office/powerpoint/2010/main" val="135995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p:cNvSpPr>
            <a:spLocks noGrp="1"/>
          </p:cNvSpPr>
          <p:nvPr>
            <p:ph type="dt" sz="half" idx="10"/>
          </p:nvPr>
        </p:nvSpPr>
        <p:spPr/>
        <p:txBody>
          <a:bodyPr/>
          <a:lstStyle/>
          <a:p>
            <a:fld id="{DC8F5854-D4C5-424A-89B2-B753344E7A55}" type="datetimeFigureOut">
              <a:rPr lang="de-DE" smtClean="0"/>
              <a:t>20.08.24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D761DA2-C94E-644E-A97C-D349C686B1BB}" type="slidenum">
              <a:rPr lang="de-DE" smtClean="0"/>
              <a:t>‹Nr.›</a:t>
            </a:fld>
            <a:endParaRPr lang="de-DE"/>
          </a:p>
        </p:txBody>
      </p:sp>
    </p:spTree>
    <p:extLst>
      <p:ext uri="{BB962C8B-B14F-4D97-AF65-F5344CB8AC3E}">
        <p14:creationId xmlns:p14="http://schemas.microsoft.com/office/powerpoint/2010/main" val="1521327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Platzhalter für vertikalen Text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C8F5854-D4C5-424A-89B2-B753344E7A55}" type="datetimeFigureOut">
              <a:rPr lang="de-DE" smtClean="0"/>
              <a:t>20.08.24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D761DA2-C94E-644E-A97C-D349C686B1BB}" type="slidenum">
              <a:rPr lang="de-DE" smtClean="0"/>
              <a:t>‹Nr.›</a:t>
            </a:fld>
            <a:endParaRPr lang="de-DE"/>
          </a:p>
        </p:txBody>
      </p:sp>
    </p:spTree>
    <p:extLst>
      <p:ext uri="{BB962C8B-B14F-4D97-AF65-F5344CB8AC3E}">
        <p14:creationId xmlns:p14="http://schemas.microsoft.com/office/powerpoint/2010/main" val="1535568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Platzhalter für vertikalen Text 2"/>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C8F5854-D4C5-424A-89B2-B753344E7A55}" type="datetimeFigureOut">
              <a:rPr lang="de-DE" smtClean="0"/>
              <a:t>20.08.24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D761DA2-C94E-644E-A97C-D349C686B1BB}" type="slidenum">
              <a:rPr lang="de-DE" smtClean="0"/>
              <a:t>‹Nr.›</a:t>
            </a:fld>
            <a:endParaRPr lang="de-DE"/>
          </a:p>
        </p:txBody>
      </p:sp>
    </p:spTree>
    <p:extLst>
      <p:ext uri="{BB962C8B-B14F-4D97-AF65-F5344CB8AC3E}">
        <p14:creationId xmlns:p14="http://schemas.microsoft.com/office/powerpoint/2010/main" val="1991566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C8F5854-D4C5-424A-89B2-B753344E7A55}" type="datetimeFigureOut">
              <a:rPr lang="de-DE" smtClean="0"/>
              <a:t>20.08.24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D761DA2-C94E-644E-A97C-D349C686B1BB}" type="slidenum">
              <a:rPr lang="de-DE" smtClean="0"/>
              <a:t>‹Nr.›</a:t>
            </a:fld>
            <a:endParaRPr lang="de-DE"/>
          </a:p>
        </p:txBody>
      </p:sp>
    </p:spTree>
    <p:extLst>
      <p:ext uri="{BB962C8B-B14F-4D97-AF65-F5344CB8AC3E}">
        <p14:creationId xmlns:p14="http://schemas.microsoft.com/office/powerpoint/2010/main" val="1003713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p:cNvSpPr>
            <a:spLocks noGrp="1"/>
          </p:cNvSpPr>
          <p:nvPr>
            <p:ph type="dt" sz="half" idx="10"/>
          </p:nvPr>
        </p:nvSpPr>
        <p:spPr/>
        <p:txBody>
          <a:bodyPr/>
          <a:lstStyle/>
          <a:p>
            <a:fld id="{DC8F5854-D4C5-424A-89B2-B753344E7A55}" type="datetimeFigureOut">
              <a:rPr lang="de-DE" smtClean="0"/>
              <a:t>20.08.24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D761DA2-C94E-644E-A97C-D349C686B1BB}" type="slidenum">
              <a:rPr lang="de-DE" smtClean="0"/>
              <a:t>‹Nr.›</a:t>
            </a:fld>
            <a:endParaRPr lang="de-DE"/>
          </a:p>
        </p:txBody>
      </p:sp>
    </p:spTree>
    <p:extLst>
      <p:ext uri="{BB962C8B-B14F-4D97-AF65-F5344CB8AC3E}">
        <p14:creationId xmlns:p14="http://schemas.microsoft.com/office/powerpoint/2010/main" val="935251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DC8F5854-D4C5-424A-89B2-B753344E7A55}" type="datetimeFigureOut">
              <a:rPr lang="de-DE" smtClean="0"/>
              <a:t>20.08.24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D761DA2-C94E-644E-A97C-D349C686B1BB}" type="slidenum">
              <a:rPr lang="de-DE" smtClean="0"/>
              <a:t>‹Nr.›</a:t>
            </a:fld>
            <a:endParaRPr lang="de-DE"/>
          </a:p>
        </p:txBody>
      </p:sp>
    </p:spTree>
    <p:extLst>
      <p:ext uri="{BB962C8B-B14F-4D97-AF65-F5344CB8AC3E}">
        <p14:creationId xmlns:p14="http://schemas.microsoft.com/office/powerpoint/2010/main" val="1341232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DC8F5854-D4C5-424A-89B2-B753344E7A55}" type="datetimeFigureOut">
              <a:rPr lang="de-DE" smtClean="0"/>
              <a:t>20.08.24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9D761DA2-C94E-644E-A97C-D349C686B1BB}" type="slidenum">
              <a:rPr lang="de-DE" smtClean="0"/>
              <a:t>‹Nr.›</a:t>
            </a:fld>
            <a:endParaRPr lang="de-DE"/>
          </a:p>
        </p:txBody>
      </p:sp>
    </p:spTree>
    <p:extLst>
      <p:ext uri="{BB962C8B-B14F-4D97-AF65-F5344CB8AC3E}">
        <p14:creationId xmlns:p14="http://schemas.microsoft.com/office/powerpoint/2010/main" val="2100806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Datumsplatzhalter 2"/>
          <p:cNvSpPr>
            <a:spLocks noGrp="1"/>
          </p:cNvSpPr>
          <p:nvPr>
            <p:ph type="dt" sz="half" idx="10"/>
          </p:nvPr>
        </p:nvSpPr>
        <p:spPr/>
        <p:txBody>
          <a:bodyPr/>
          <a:lstStyle/>
          <a:p>
            <a:fld id="{DC8F5854-D4C5-424A-89B2-B753344E7A55}" type="datetimeFigureOut">
              <a:rPr lang="de-DE" smtClean="0"/>
              <a:t>20.08.24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D761DA2-C94E-644E-A97C-D349C686B1BB}" type="slidenum">
              <a:rPr lang="de-DE" smtClean="0"/>
              <a:t>‹Nr.›</a:t>
            </a:fld>
            <a:endParaRPr lang="de-DE"/>
          </a:p>
        </p:txBody>
      </p:sp>
    </p:spTree>
    <p:extLst>
      <p:ext uri="{BB962C8B-B14F-4D97-AF65-F5344CB8AC3E}">
        <p14:creationId xmlns:p14="http://schemas.microsoft.com/office/powerpoint/2010/main" val="1473062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C8F5854-D4C5-424A-89B2-B753344E7A55}" type="datetimeFigureOut">
              <a:rPr lang="de-DE" smtClean="0"/>
              <a:t>20.08.24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9D761DA2-C94E-644E-A97C-D349C686B1BB}" type="slidenum">
              <a:rPr lang="de-DE" smtClean="0"/>
              <a:t>‹Nr.›</a:t>
            </a:fld>
            <a:endParaRPr lang="de-DE"/>
          </a:p>
        </p:txBody>
      </p:sp>
    </p:spTree>
    <p:extLst>
      <p:ext uri="{BB962C8B-B14F-4D97-AF65-F5344CB8AC3E}">
        <p14:creationId xmlns:p14="http://schemas.microsoft.com/office/powerpoint/2010/main" val="1565988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p:cNvSpPr>
            <a:spLocks noGrp="1"/>
          </p:cNvSpPr>
          <p:nvPr>
            <p:ph type="dt" sz="half" idx="10"/>
          </p:nvPr>
        </p:nvSpPr>
        <p:spPr/>
        <p:txBody>
          <a:bodyPr/>
          <a:lstStyle/>
          <a:p>
            <a:fld id="{DC8F5854-D4C5-424A-89B2-B753344E7A55}" type="datetimeFigureOut">
              <a:rPr lang="de-DE" smtClean="0"/>
              <a:t>20.08.24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D761DA2-C94E-644E-A97C-D349C686B1BB}" type="slidenum">
              <a:rPr lang="de-DE" smtClean="0"/>
              <a:t>‹Nr.›</a:t>
            </a:fld>
            <a:endParaRPr lang="de-DE"/>
          </a:p>
        </p:txBody>
      </p:sp>
    </p:spTree>
    <p:extLst>
      <p:ext uri="{BB962C8B-B14F-4D97-AF65-F5344CB8AC3E}">
        <p14:creationId xmlns:p14="http://schemas.microsoft.com/office/powerpoint/2010/main" val="7998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p:cNvSpPr>
            <a:spLocks noGrp="1"/>
          </p:cNvSpPr>
          <p:nvPr>
            <p:ph type="dt" sz="half" idx="10"/>
          </p:nvPr>
        </p:nvSpPr>
        <p:spPr/>
        <p:txBody>
          <a:bodyPr/>
          <a:lstStyle/>
          <a:p>
            <a:fld id="{DC8F5854-D4C5-424A-89B2-B753344E7A55}" type="datetimeFigureOut">
              <a:rPr lang="de-DE" smtClean="0"/>
              <a:t>20.08.24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D761DA2-C94E-644E-A97C-D349C686B1BB}" type="slidenum">
              <a:rPr lang="de-DE" smtClean="0"/>
              <a:t>‹Nr.›</a:t>
            </a:fld>
            <a:endParaRPr lang="de-DE"/>
          </a:p>
        </p:txBody>
      </p:sp>
    </p:spTree>
    <p:extLst>
      <p:ext uri="{BB962C8B-B14F-4D97-AF65-F5344CB8AC3E}">
        <p14:creationId xmlns:p14="http://schemas.microsoft.com/office/powerpoint/2010/main" val="1295072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8F5854-D4C5-424A-89B2-B753344E7A55}" type="datetimeFigureOut">
              <a:rPr lang="de-DE" smtClean="0"/>
              <a:t>20.08.24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761DA2-C94E-644E-A97C-D349C686B1BB}" type="slidenum">
              <a:rPr lang="de-DE" smtClean="0"/>
              <a:t>‹Nr.›</a:t>
            </a:fld>
            <a:endParaRPr lang="de-DE"/>
          </a:p>
        </p:txBody>
      </p:sp>
    </p:spTree>
    <p:extLst>
      <p:ext uri="{BB962C8B-B14F-4D97-AF65-F5344CB8AC3E}">
        <p14:creationId xmlns:p14="http://schemas.microsoft.com/office/powerpoint/2010/main" val="793306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757547"/>
            <a:ext cx="9144000" cy="1752415"/>
          </a:xfrm>
        </p:spPr>
        <p:txBody>
          <a:bodyPr>
            <a:normAutofit fontScale="90000"/>
          </a:bodyPr>
          <a:lstStyle/>
          <a:p>
            <a:br>
              <a:rPr lang="de-DE" sz="1600" b="1" dirty="0"/>
            </a:br>
            <a:br>
              <a:rPr lang="de-DE" sz="1600" b="1" dirty="0"/>
            </a:br>
            <a:br>
              <a:rPr lang="de-DE" sz="1600" b="1" dirty="0"/>
            </a:br>
            <a:br>
              <a:rPr lang="de-DE" sz="1600" b="1" dirty="0"/>
            </a:br>
            <a:br>
              <a:rPr lang="de-DE" sz="1600" b="1" dirty="0"/>
            </a:br>
            <a:r>
              <a:rPr lang="de-DE" sz="1600" b="1" dirty="0"/>
              <a:t> </a:t>
            </a:r>
            <a:r>
              <a:rPr lang="de-DE" b="1" dirty="0"/>
              <a:t>Von der Primarstufe in die Sekundarstufe</a:t>
            </a:r>
          </a:p>
        </p:txBody>
      </p:sp>
      <p:sp>
        <p:nvSpPr>
          <p:cNvPr id="3" name="Untertitel 2"/>
          <p:cNvSpPr>
            <a:spLocks noGrp="1"/>
          </p:cNvSpPr>
          <p:nvPr>
            <p:ph type="subTitle" idx="1"/>
          </p:nvPr>
        </p:nvSpPr>
        <p:spPr/>
        <p:txBody>
          <a:bodyPr>
            <a:normAutofit/>
          </a:bodyPr>
          <a:lstStyle/>
          <a:p>
            <a:r>
              <a:rPr lang="de-DE" dirty="0">
                <a:solidFill>
                  <a:schemeClr val="accent6"/>
                </a:solidFill>
              </a:rPr>
              <a:t>20.08.2024</a:t>
            </a:r>
          </a:p>
          <a:p>
            <a:r>
              <a:rPr lang="de-DE" dirty="0"/>
              <a:t>Herzlich Willkommen zur Informationsveranstaltung</a:t>
            </a:r>
          </a:p>
          <a:p>
            <a:r>
              <a:rPr lang="de-DE" dirty="0"/>
              <a:t>Wegweiser Übertritt Primarschule </a:t>
            </a:r>
            <a:r>
              <a:rPr lang="mr-IN" dirty="0"/>
              <a:t>–</a:t>
            </a:r>
            <a:r>
              <a:rPr lang="de-DE" dirty="0"/>
              <a:t> Sekundarschule 1</a:t>
            </a:r>
          </a:p>
        </p:txBody>
      </p:sp>
      <p:pic>
        <p:nvPicPr>
          <p:cNvPr id="7" name="Grafik 1" descr="dorneckberg 8310"/>
          <p:cNvPicPr/>
          <p:nvPr/>
        </p:nvPicPr>
        <p:blipFill rotWithShape="1">
          <a:blip r:embed="rId3" cstate="print">
            <a:extLst>
              <a:ext uri="{28A0092B-C50C-407E-A947-70E740481C1C}">
                <a14:useLocalDpi xmlns:a14="http://schemas.microsoft.com/office/drawing/2010/main" val="0"/>
              </a:ext>
            </a:extLst>
          </a:blip>
          <a:srcRect t="11881" b="21240"/>
          <a:stretch/>
        </p:blipFill>
        <p:spPr bwMode="auto">
          <a:xfrm>
            <a:off x="482600" y="297649"/>
            <a:ext cx="2933700" cy="954101"/>
          </a:xfrm>
          <a:prstGeom prst="rect">
            <a:avLst/>
          </a:prstGeom>
          <a:noFill/>
          <a:ln>
            <a:noFill/>
          </a:ln>
          <a:extLst>
            <a:ext uri="{53640926-AAD7-44D8-BBD7-CCE9431645EC}">
              <a14:shadowObscured xmlns:a14="http://schemas.microsoft.com/office/drawing/2010/main"/>
            </a:ext>
          </a:extLst>
        </p:spPr>
      </p:pic>
      <p:sp>
        <p:nvSpPr>
          <p:cNvPr id="4" name="Textfeld 3"/>
          <p:cNvSpPr txBox="1"/>
          <p:nvPr/>
        </p:nvSpPr>
        <p:spPr>
          <a:xfrm>
            <a:off x="1104900" y="774700"/>
            <a:ext cx="184731" cy="369332"/>
          </a:xfrm>
          <a:prstGeom prst="rect">
            <a:avLst/>
          </a:prstGeom>
          <a:noFill/>
        </p:spPr>
        <p:txBody>
          <a:bodyPr wrap="none" rtlCol="0">
            <a:spAutoFit/>
          </a:bodyPr>
          <a:lstStyle/>
          <a:p>
            <a:endParaRPr lang="de-DE" dirty="0"/>
          </a:p>
        </p:txBody>
      </p:sp>
      <p:pic>
        <p:nvPicPr>
          <p:cNvPr id="6" name="Grafik 5">
            <a:extLst>
              <a:ext uri="{FF2B5EF4-FFF2-40B4-BE49-F238E27FC236}">
                <a16:creationId xmlns:a16="http://schemas.microsoft.com/office/drawing/2014/main" id="{4159A9BF-7BBB-BFC3-5B73-2A03893E45B6}"/>
              </a:ext>
            </a:extLst>
          </p:cNvPr>
          <p:cNvPicPr>
            <a:picLocks noChangeAspect="1"/>
          </p:cNvPicPr>
          <p:nvPr/>
        </p:nvPicPr>
        <p:blipFill>
          <a:blip r:embed="rId4"/>
          <a:stretch>
            <a:fillRect/>
          </a:stretch>
        </p:blipFill>
        <p:spPr>
          <a:xfrm>
            <a:off x="8558784" y="144436"/>
            <a:ext cx="2748280" cy="1061992"/>
          </a:xfrm>
          <a:prstGeom prst="rect">
            <a:avLst/>
          </a:prstGeom>
        </p:spPr>
      </p:pic>
      <p:sp>
        <p:nvSpPr>
          <p:cNvPr id="5" name="Textfeld 4">
            <a:extLst>
              <a:ext uri="{FF2B5EF4-FFF2-40B4-BE49-F238E27FC236}">
                <a16:creationId xmlns:a16="http://schemas.microsoft.com/office/drawing/2014/main" id="{A2B6756B-6586-B7E5-1EC9-13027713EB54}"/>
              </a:ext>
            </a:extLst>
          </p:cNvPr>
          <p:cNvSpPr txBox="1"/>
          <p:nvPr/>
        </p:nvSpPr>
        <p:spPr>
          <a:xfrm>
            <a:off x="482600" y="1147619"/>
            <a:ext cx="3018775" cy="261610"/>
          </a:xfrm>
          <a:prstGeom prst="rect">
            <a:avLst/>
          </a:prstGeom>
          <a:noFill/>
        </p:spPr>
        <p:txBody>
          <a:bodyPr wrap="none" rtlCol="0">
            <a:spAutoFit/>
          </a:bodyPr>
          <a:lstStyle/>
          <a:p>
            <a:r>
              <a:rPr lang="de-DE" sz="1100" b="1" dirty="0"/>
              <a:t>    Zweckverband Kindergarten und Primarschule</a:t>
            </a:r>
          </a:p>
        </p:txBody>
      </p:sp>
    </p:spTree>
    <p:extLst>
      <p:ext uri="{BB962C8B-B14F-4D97-AF65-F5344CB8AC3E}">
        <p14:creationId xmlns:p14="http://schemas.microsoft.com/office/powerpoint/2010/main" val="1580665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defRPr/>
            </a:pPr>
            <a:r>
              <a:rPr lang="de-DE" b="1" dirty="0">
                <a:solidFill>
                  <a:srgbClr val="0070C0"/>
                </a:solidFill>
              </a:rPr>
              <a:t>Notenbild und Beurteilung</a:t>
            </a:r>
            <a:br>
              <a:rPr lang="de-DE" b="1" dirty="0">
                <a:solidFill>
                  <a:srgbClr val="0070C0"/>
                </a:solidFill>
              </a:rPr>
            </a:br>
            <a:endParaRPr lang="de-CH" dirty="0"/>
          </a:p>
        </p:txBody>
      </p:sp>
      <p:sp>
        <p:nvSpPr>
          <p:cNvPr id="22" name="Inhaltsplatzhalter 3"/>
          <p:cNvSpPr>
            <a:spLocks noGrp="1"/>
          </p:cNvSpPr>
          <p:nvPr>
            <p:ph idx="1"/>
          </p:nvPr>
        </p:nvSpPr>
        <p:spPr>
          <a:xfrm>
            <a:off x="4216400" y="1690688"/>
            <a:ext cx="6237908" cy="3898552"/>
          </a:xfrm>
        </p:spPr>
        <p:txBody>
          <a:bodyPr>
            <a:noAutofit/>
          </a:bodyPr>
          <a:lstStyle/>
          <a:p>
            <a:pPr marL="0" indent="0">
              <a:spcBef>
                <a:spcPts val="600"/>
              </a:spcBef>
              <a:spcAft>
                <a:spcPts val="600"/>
              </a:spcAft>
              <a:buNone/>
              <a:defRPr/>
            </a:pPr>
            <a:r>
              <a:rPr lang="de-CH" sz="2000" dirty="0"/>
              <a:t>Grundlage für eine Zuteilung in ein bestimmtes Anforderungsniveau der Sekundarschule sind die </a:t>
            </a:r>
            <a:r>
              <a:rPr lang="de-CH" sz="2000" b="1" dirty="0"/>
              <a:t>fachlichen Leistungen (Noten) </a:t>
            </a:r>
            <a:r>
              <a:rPr lang="de-CH" sz="2000" dirty="0"/>
              <a:t>in den Fächern </a:t>
            </a:r>
            <a:r>
              <a:rPr lang="de-CH" sz="2000" b="1" dirty="0"/>
              <a:t>Deutsch, Mathematik und NMG </a:t>
            </a:r>
            <a:r>
              <a:rPr lang="de-CH" sz="2000" dirty="0"/>
              <a:t>(=Sachunterricht).</a:t>
            </a:r>
          </a:p>
          <a:p>
            <a:pPr marL="0" indent="0">
              <a:spcBef>
                <a:spcPts val="600"/>
              </a:spcBef>
              <a:spcAft>
                <a:spcPts val="600"/>
              </a:spcAft>
              <a:buNone/>
              <a:defRPr/>
            </a:pPr>
            <a:r>
              <a:rPr lang="de-CH" sz="2000" i="0" dirty="0"/>
              <a:t>Die drei Noten werden in Zehnteln ausgedrückt.</a:t>
            </a:r>
            <a:endParaRPr lang="de-CH" sz="2000" dirty="0"/>
          </a:p>
          <a:p>
            <a:pPr marL="0" indent="0">
              <a:spcBef>
                <a:spcPts val="600"/>
              </a:spcBef>
              <a:spcAft>
                <a:spcPts val="600"/>
              </a:spcAft>
              <a:buNone/>
              <a:defRPr/>
            </a:pPr>
            <a:r>
              <a:rPr lang="de-CH" sz="2000" dirty="0"/>
              <a:t>Die Zuteilung in ein Anforderungsniveau richtet sich nach dem </a:t>
            </a:r>
            <a:r>
              <a:rPr lang="de-CH" sz="2000" dirty="0" err="1"/>
              <a:t>ungerundeten</a:t>
            </a:r>
            <a:r>
              <a:rPr lang="de-CH" sz="2000" dirty="0"/>
              <a:t> Durchschnitt aus den drei Noten:</a:t>
            </a:r>
            <a:endParaRPr lang="de-CH" sz="2000" i="0" dirty="0"/>
          </a:p>
          <a:p>
            <a:pPr>
              <a:spcBef>
                <a:spcPts val="600"/>
              </a:spcBef>
              <a:spcAft>
                <a:spcPts val="600"/>
              </a:spcAft>
              <a:buFont typeface="Wingdings" panose="05000000000000000000" pitchFamily="2" charset="2"/>
              <a:buChar char="Ø"/>
              <a:tabLst>
                <a:tab pos="2147888" algn="l"/>
                <a:tab pos="4486275" algn="l"/>
              </a:tabLst>
              <a:defRPr/>
            </a:pPr>
            <a:r>
              <a:rPr lang="de-CH" sz="2000" dirty="0"/>
              <a:t>Sek </a:t>
            </a:r>
            <a:r>
              <a:rPr lang="de-CH" sz="2000" dirty="0" err="1"/>
              <a:t>EPlus</a:t>
            </a:r>
            <a:r>
              <a:rPr lang="de-CH" sz="2000" dirty="0"/>
              <a:t>: 5.2 und höher</a:t>
            </a:r>
          </a:p>
          <a:p>
            <a:pPr>
              <a:spcBef>
                <a:spcPts val="600"/>
              </a:spcBef>
              <a:spcAft>
                <a:spcPts val="600"/>
              </a:spcAft>
              <a:buFont typeface="Wingdings" panose="05000000000000000000" pitchFamily="2" charset="2"/>
              <a:buChar char="Ø"/>
              <a:tabLst>
                <a:tab pos="2147888" algn="l"/>
                <a:tab pos="4486275" algn="l"/>
              </a:tabLst>
              <a:defRPr/>
            </a:pPr>
            <a:r>
              <a:rPr lang="de-CH" sz="2000" dirty="0"/>
              <a:t>Sek E:        4.6 und höher</a:t>
            </a:r>
          </a:p>
          <a:p>
            <a:pPr>
              <a:spcBef>
                <a:spcPts val="600"/>
              </a:spcBef>
              <a:spcAft>
                <a:spcPts val="600"/>
              </a:spcAft>
              <a:buFont typeface="Wingdings" panose="05000000000000000000" pitchFamily="2" charset="2"/>
              <a:buChar char="Ø"/>
              <a:tabLst>
                <a:tab pos="2147888" algn="l"/>
                <a:tab pos="4486275" algn="l"/>
              </a:tabLst>
              <a:defRPr/>
            </a:pPr>
            <a:r>
              <a:rPr lang="de-CH" sz="2000" dirty="0"/>
              <a:t>Sek B:        tiefer als 4.6	</a:t>
            </a:r>
          </a:p>
          <a:p>
            <a:pPr marL="0" indent="0">
              <a:spcBef>
                <a:spcPts val="600"/>
              </a:spcBef>
              <a:spcAft>
                <a:spcPts val="600"/>
              </a:spcAft>
              <a:buNone/>
              <a:defRPr/>
            </a:pPr>
            <a:endParaRPr lang="de-CH" sz="2000" dirty="0"/>
          </a:p>
          <a:p>
            <a:pPr marL="0" indent="0">
              <a:spcBef>
                <a:spcPts val="600"/>
              </a:spcBef>
              <a:spcAft>
                <a:spcPts val="600"/>
              </a:spcAft>
              <a:buNone/>
              <a:defRPr/>
            </a:pPr>
            <a:r>
              <a:rPr lang="de-CH" sz="2000" dirty="0"/>
              <a:t>Zeitraum: Beginn 6. Klasse bis Anfangs März (Ende KW 10)</a:t>
            </a:r>
          </a:p>
        </p:txBody>
      </p:sp>
      <p:sp>
        <p:nvSpPr>
          <p:cNvPr id="3" name="Gefaltete Ecke 2"/>
          <p:cNvSpPr/>
          <p:nvPr/>
        </p:nvSpPr>
        <p:spPr bwMode="auto">
          <a:xfrm rot="10800000">
            <a:off x="1703513" y="1988841"/>
            <a:ext cx="1728787" cy="1584945"/>
          </a:xfrm>
          <a:prstGeom prst="foldedCorner">
            <a:avLst>
              <a:gd name="adj" fmla="val 17665"/>
            </a:avLst>
          </a:prstGeom>
          <a:solidFill>
            <a:schemeClr val="accent6">
              <a:lumMod val="20000"/>
              <a:lumOff val="80000"/>
            </a:schemeClr>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de-CH" dirty="0">
              <a:latin typeface="Helvetica" charset="0"/>
              <a:ea typeface="ヒラギノ角ゴ ProN W3" charset="0"/>
              <a:sym typeface="Helvetica" charset="0"/>
            </a:endParaRPr>
          </a:p>
        </p:txBody>
      </p:sp>
      <p:sp>
        <p:nvSpPr>
          <p:cNvPr id="20485" name="Textfeld 4"/>
          <p:cNvSpPr txBox="1">
            <a:spLocks noChangeArrowheads="1"/>
          </p:cNvSpPr>
          <p:nvPr/>
        </p:nvSpPr>
        <p:spPr bwMode="auto">
          <a:xfrm>
            <a:off x="1631505" y="2060848"/>
            <a:ext cx="1872381" cy="15696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600" i="0" dirty="0">
                <a:solidFill>
                  <a:schemeClr val="tx1"/>
                </a:solidFill>
                <a:latin typeface="Helvetica" pitchFamily="34" charset="0"/>
                <a:ea typeface="ヒラギノ角ゴ ProN W3" pitchFamily="-84" charset="-128"/>
                <a:sym typeface="Helvetica" pitchFamily="34" charset="0"/>
              </a:rPr>
              <a:t>    Fachliche Leistung </a:t>
            </a:r>
          </a:p>
          <a:p>
            <a:pPr algn="l" eaLnBrk="1" hangingPunct="1">
              <a:spcBef>
                <a:spcPct val="0"/>
              </a:spcBef>
            </a:pPr>
            <a:r>
              <a:rPr lang="de-CH" altLang="de-DE" sz="1600" i="0" dirty="0">
                <a:solidFill>
                  <a:schemeClr val="tx1"/>
                </a:solidFill>
                <a:latin typeface="Helvetica" pitchFamily="34" charset="0"/>
                <a:ea typeface="ヒラギノ角ゴ ProN W3" pitchFamily="-84" charset="-128"/>
                <a:sym typeface="Helvetica" pitchFamily="34" charset="0"/>
              </a:rPr>
              <a:t>in den Fächern:</a:t>
            </a:r>
          </a:p>
          <a:p>
            <a:pPr marL="285750" indent="-285750" algn="l" eaLnBrk="1" hangingPunct="1">
              <a:spcBef>
                <a:spcPct val="0"/>
              </a:spcBef>
              <a:buFont typeface="Arial" panose="020B0604020202020204" pitchFamily="34" charset="0"/>
              <a:buChar char="•"/>
            </a:pPr>
            <a:r>
              <a:rPr lang="de-CH" altLang="de-DE" sz="1600" i="0" dirty="0">
                <a:solidFill>
                  <a:schemeClr val="tx1"/>
                </a:solidFill>
                <a:latin typeface="Helvetica" pitchFamily="34" charset="0"/>
                <a:ea typeface="ヒラギノ角ゴ ProN W3" pitchFamily="-84" charset="-128"/>
                <a:sym typeface="Helvetica" pitchFamily="34" charset="0"/>
              </a:rPr>
              <a:t>Deutsch</a:t>
            </a:r>
          </a:p>
          <a:p>
            <a:pPr marL="285750" indent="-285750" algn="l" eaLnBrk="1" hangingPunct="1">
              <a:spcBef>
                <a:spcPct val="0"/>
              </a:spcBef>
              <a:buFont typeface="Arial" panose="020B0604020202020204" pitchFamily="34" charset="0"/>
              <a:buChar char="•"/>
            </a:pPr>
            <a:r>
              <a:rPr lang="de-CH" altLang="de-DE" sz="1600" i="0" dirty="0">
                <a:solidFill>
                  <a:schemeClr val="tx1"/>
                </a:solidFill>
                <a:latin typeface="Helvetica" pitchFamily="34" charset="0"/>
                <a:ea typeface="ヒラギノ角ゴ ProN W3" pitchFamily="-84" charset="-128"/>
                <a:sym typeface="Helvetica" pitchFamily="34" charset="0"/>
              </a:rPr>
              <a:t>Mathematik</a:t>
            </a:r>
          </a:p>
          <a:p>
            <a:pPr marL="285750" indent="-285750" algn="l" eaLnBrk="1" hangingPunct="1">
              <a:spcBef>
                <a:spcPct val="0"/>
              </a:spcBef>
              <a:buFont typeface="Arial" panose="020B0604020202020204" pitchFamily="34" charset="0"/>
              <a:buChar char="•"/>
            </a:pPr>
            <a:r>
              <a:rPr lang="de-CH" altLang="de-DE" sz="1600" i="0" dirty="0">
                <a:solidFill>
                  <a:schemeClr val="tx1"/>
                </a:solidFill>
                <a:latin typeface="Helvetica" pitchFamily="34" charset="0"/>
                <a:ea typeface="ヒラギノ角ゴ ProN W3" pitchFamily="-84" charset="-128"/>
                <a:sym typeface="Helvetica" pitchFamily="34" charset="0"/>
              </a:rPr>
              <a:t>NMG </a:t>
            </a:r>
          </a:p>
        </p:txBody>
      </p:sp>
      <p:sp>
        <p:nvSpPr>
          <p:cNvPr id="4" name="Fußzeilenplatzhalter 3"/>
          <p:cNvSpPr>
            <a:spLocks noGrp="1"/>
          </p:cNvSpPr>
          <p:nvPr>
            <p:ph type="ftr" sz="quarter" idx="11"/>
          </p:nvPr>
        </p:nvSpPr>
        <p:spPr/>
        <p:txBody>
          <a:bodyPr/>
          <a:lstStyle/>
          <a:p>
            <a:endParaRPr lang="de-CH" dirty="0"/>
          </a:p>
        </p:txBody>
      </p:sp>
    </p:spTree>
    <p:extLst>
      <p:ext uri="{BB962C8B-B14F-4D97-AF65-F5344CB8AC3E}">
        <p14:creationId xmlns:p14="http://schemas.microsoft.com/office/powerpoint/2010/main" val="4590211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211DEE-5E30-E824-93FE-E50DB0F0ECD7}"/>
              </a:ext>
            </a:extLst>
          </p:cNvPr>
          <p:cNvSpPr>
            <a:spLocks noGrp="1"/>
          </p:cNvSpPr>
          <p:nvPr>
            <p:ph type="title"/>
          </p:nvPr>
        </p:nvSpPr>
        <p:spPr/>
        <p:txBody>
          <a:bodyPr/>
          <a:lstStyle/>
          <a:p>
            <a:endParaRPr lang="de-DE"/>
          </a:p>
        </p:txBody>
      </p:sp>
      <p:pic>
        <p:nvPicPr>
          <p:cNvPr id="5" name="Inhaltsplatzhalter 4">
            <a:extLst>
              <a:ext uri="{FF2B5EF4-FFF2-40B4-BE49-F238E27FC236}">
                <a16:creationId xmlns:a16="http://schemas.microsoft.com/office/drawing/2014/main" id="{1972ABE7-7EAA-92A7-3053-1489728FAFCD}"/>
              </a:ext>
            </a:extLst>
          </p:cNvPr>
          <p:cNvPicPr>
            <a:picLocks noGrp="1" noChangeAspect="1"/>
          </p:cNvPicPr>
          <p:nvPr>
            <p:ph idx="1"/>
          </p:nvPr>
        </p:nvPicPr>
        <p:blipFill>
          <a:blip r:embed="rId2"/>
          <a:stretch>
            <a:fillRect/>
          </a:stretch>
        </p:blipFill>
        <p:spPr>
          <a:xfrm>
            <a:off x="504700" y="726831"/>
            <a:ext cx="10849100" cy="6353617"/>
          </a:xfrm>
        </p:spPr>
      </p:pic>
    </p:spTree>
    <p:extLst>
      <p:ext uri="{BB962C8B-B14F-4D97-AF65-F5344CB8AC3E}">
        <p14:creationId xmlns:p14="http://schemas.microsoft.com/office/powerpoint/2010/main" val="4275452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defRPr/>
            </a:pPr>
            <a:r>
              <a:rPr lang="de-CH" b="1" dirty="0">
                <a:solidFill>
                  <a:srgbClr val="0070C0"/>
                </a:solidFill>
              </a:rPr>
              <a:t>Leistungen und Entwicklungen in allen Fächern</a:t>
            </a:r>
          </a:p>
        </p:txBody>
      </p:sp>
      <p:sp>
        <p:nvSpPr>
          <p:cNvPr id="17" name="Inhaltsplatzhalter 3"/>
          <p:cNvSpPr>
            <a:spLocks noGrp="1"/>
          </p:cNvSpPr>
          <p:nvPr>
            <p:ph idx="1"/>
          </p:nvPr>
        </p:nvSpPr>
        <p:spPr>
          <a:xfrm>
            <a:off x="4038600" y="1690688"/>
            <a:ext cx="6175598" cy="4195663"/>
          </a:xfrm>
        </p:spPr>
        <p:txBody>
          <a:bodyPr/>
          <a:lstStyle/>
          <a:p>
            <a:pPr marL="0" indent="0">
              <a:buNone/>
              <a:defRPr/>
            </a:pPr>
            <a:endParaRPr lang="de-CH" sz="2000" dirty="0"/>
          </a:p>
          <a:p>
            <a:pPr marL="0" indent="0">
              <a:buNone/>
              <a:defRPr/>
            </a:pPr>
            <a:endParaRPr lang="de-CH" sz="2000" dirty="0"/>
          </a:p>
          <a:p>
            <a:pPr marL="0" indent="0">
              <a:buNone/>
              <a:defRPr/>
            </a:pPr>
            <a:r>
              <a:rPr lang="de-CH" sz="2000" dirty="0"/>
              <a:t>In einer ganzheitlichen Beurteilung fliessen </a:t>
            </a:r>
            <a:r>
              <a:rPr lang="de-CH" sz="2000" b="1" dirty="0"/>
              <a:t>alle Fächer </a:t>
            </a:r>
            <a:r>
              <a:rPr lang="de-CH" sz="2000" dirty="0"/>
              <a:t>in der Beurteilung ein.</a:t>
            </a:r>
          </a:p>
          <a:p>
            <a:pPr marL="0" indent="0">
              <a:buNone/>
              <a:defRPr/>
            </a:pPr>
            <a:r>
              <a:rPr lang="de-CH" sz="2000" dirty="0"/>
              <a:t>Die Lehrperson gibt eine </a:t>
            </a:r>
            <a:r>
              <a:rPr lang="de-CH" sz="2000" b="1" dirty="0"/>
              <a:t>Empfehlung für ein Anforderungsniveau anhand der Leistung in allen Fächern </a:t>
            </a:r>
            <a:r>
              <a:rPr lang="de-CH" sz="2000" dirty="0"/>
              <a:t>ab. Wichtig ist dabei die </a:t>
            </a:r>
            <a:r>
              <a:rPr lang="de-CH" sz="2000" b="1" dirty="0"/>
              <a:t>Leistungsentwicklung </a:t>
            </a:r>
            <a:r>
              <a:rPr lang="de-CH" sz="2000" dirty="0"/>
              <a:t>des Schülers / der Schülerin. </a:t>
            </a:r>
          </a:p>
        </p:txBody>
      </p:sp>
      <p:sp>
        <p:nvSpPr>
          <p:cNvPr id="10" name="Gefaltete Ecke 9"/>
          <p:cNvSpPr/>
          <p:nvPr/>
        </p:nvSpPr>
        <p:spPr bwMode="auto">
          <a:xfrm rot="10800000">
            <a:off x="1919288" y="2636143"/>
            <a:ext cx="1728787" cy="1584945"/>
          </a:xfrm>
          <a:prstGeom prst="foldedCorner">
            <a:avLst>
              <a:gd name="adj" fmla="val 17665"/>
            </a:avLst>
          </a:prstGeom>
          <a:solidFill>
            <a:schemeClr val="accent1">
              <a:lumMod val="20000"/>
              <a:lumOff val="80000"/>
            </a:schemeClr>
          </a:solidFill>
          <a:ln w="2540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de-CH" dirty="0">
              <a:latin typeface="Verdana" panose="020B0604030504040204" pitchFamily="34" charset="0"/>
              <a:ea typeface="Verdana" panose="020B0604030504040204" pitchFamily="34" charset="0"/>
              <a:cs typeface="Verdana" panose="020B0604030504040204" pitchFamily="34" charset="0"/>
              <a:sym typeface="Helvetica" charset="0"/>
            </a:endParaRPr>
          </a:p>
        </p:txBody>
      </p:sp>
      <p:sp>
        <p:nvSpPr>
          <p:cNvPr id="21509" name="Textfeld 10"/>
          <p:cNvSpPr txBox="1">
            <a:spLocks noChangeArrowheads="1"/>
          </p:cNvSpPr>
          <p:nvPr/>
        </p:nvSpPr>
        <p:spPr bwMode="auto">
          <a:xfrm>
            <a:off x="1981201" y="2876744"/>
            <a:ext cx="1728787" cy="12003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800" i="0" dirty="0">
                <a:solidFill>
                  <a:schemeClr val="tx1"/>
                </a:solidFill>
                <a:latin typeface="Helvetica" panose="020B0604020202020204" pitchFamily="34" charset="0"/>
                <a:ea typeface="ヒラギノ角ゴ ProN W3" pitchFamily="-84" charset="-128"/>
                <a:cs typeface="Helvetica" panose="020B0604020202020204" pitchFamily="34" charset="0"/>
                <a:sym typeface="Helvetica" pitchFamily="34" charset="0"/>
              </a:rPr>
              <a:t>Leistung und Leistungsent-wicklung in allen Fächern</a:t>
            </a:r>
          </a:p>
        </p:txBody>
      </p:sp>
      <p:sp>
        <p:nvSpPr>
          <p:cNvPr id="3" name="Fußzeilenplatzhalter 2"/>
          <p:cNvSpPr>
            <a:spLocks noGrp="1"/>
          </p:cNvSpPr>
          <p:nvPr>
            <p:ph type="ftr" sz="quarter" idx="11"/>
          </p:nvPr>
        </p:nvSpPr>
        <p:spPr/>
        <p:txBody>
          <a:bodyPr/>
          <a:lstStyle/>
          <a:p>
            <a:endParaRPr lang="de-CH" dirty="0"/>
          </a:p>
        </p:txBody>
      </p:sp>
    </p:spTree>
    <p:extLst>
      <p:ext uri="{BB962C8B-B14F-4D97-AF65-F5344CB8AC3E}">
        <p14:creationId xmlns:p14="http://schemas.microsoft.com/office/powerpoint/2010/main" val="1508176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A5D466-D080-E3CC-2E32-5BB315A952BF}"/>
              </a:ext>
            </a:extLst>
          </p:cNvPr>
          <p:cNvSpPr>
            <a:spLocks noGrp="1"/>
          </p:cNvSpPr>
          <p:nvPr>
            <p:ph type="title"/>
          </p:nvPr>
        </p:nvSpPr>
        <p:spPr/>
        <p:txBody>
          <a:bodyPr/>
          <a:lstStyle/>
          <a:p>
            <a:endParaRPr lang="de-DE"/>
          </a:p>
        </p:txBody>
      </p:sp>
      <p:pic>
        <p:nvPicPr>
          <p:cNvPr id="5" name="Inhaltsplatzhalter 4">
            <a:extLst>
              <a:ext uri="{FF2B5EF4-FFF2-40B4-BE49-F238E27FC236}">
                <a16:creationId xmlns:a16="http://schemas.microsoft.com/office/drawing/2014/main" id="{1869CB30-C21E-4E7A-ED86-F6CC3A9FBC8B}"/>
              </a:ext>
            </a:extLst>
          </p:cNvPr>
          <p:cNvPicPr>
            <a:picLocks noGrp="1" noChangeAspect="1"/>
          </p:cNvPicPr>
          <p:nvPr>
            <p:ph idx="1"/>
          </p:nvPr>
        </p:nvPicPr>
        <p:blipFill>
          <a:blip r:embed="rId3"/>
          <a:stretch>
            <a:fillRect/>
          </a:stretch>
        </p:blipFill>
        <p:spPr>
          <a:xfrm>
            <a:off x="838200" y="365125"/>
            <a:ext cx="9655958" cy="5883275"/>
          </a:xfrm>
        </p:spPr>
      </p:pic>
    </p:spTree>
    <p:extLst>
      <p:ext uri="{BB962C8B-B14F-4D97-AF65-F5344CB8AC3E}">
        <p14:creationId xmlns:p14="http://schemas.microsoft.com/office/powerpoint/2010/main" val="2751420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847528" y="365126"/>
            <a:ext cx="8424936" cy="1325563"/>
          </a:xfrm>
        </p:spPr>
        <p:txBody>
          <a:bodyPr/>
          <a:lstStyle/>
          <a:p>
            <a:pPr>
              <a:defRPr/>
            </a:pPr>
            <a:r>
              <a:rPr lang="de-DE" b="1" dirty="0">
                <a:solidFill>
                  <a:srgbClr val="0070C0"/>
                </a:solidFill>
              </a:rPr>
              <a:t>Arbeits- und Lernverhalten</a:t>
            </a:r>
            <a:br>
              <a:rPr lang="de-DE" b="1" dirty="0">
                <a:solidFill>
                  <a:srgbClr val="0070C0"/>
                </a:solidFill>
              </a:rPr>
            </a:br>
            <a:endParaRPr lang="de-CH" dirty="0"/>
          </a:p>
        </p:txBody>
      </p:sp>
      <p:sp>
        <p:nvSpPr>
          <p:cNvPr id="17" name="Inhaltsplatzhalter 3"/>
          <p:cNvSpPr>
            <a:spLocks noGrp="1"/>
          </p:cNvSpPr>
          <p:nvPr>
            <p:ph idx="1"/>
          </p:nvPr>
        </p:nvSpPr>
        <p:spPr>
          <a:xfrm>
            <a:off x="4151784" y="2185666"/>
            <a:ext cx="5887566" cy="3691607"/>
          </a:xfrm>
        </p:spPr>
        <p:txBody>
          <a:bodyPr/>
          <a:lstStyle/>
          <a:p>
            <a:pPr marL="0" indent="0">
              <a:spcBef>
                <a:spcPts val="600"/>
              </a:spcBef>
              <a:spcAft>
                <a:spcPts val="600"/>
              </a:spcAft>
              <a:buNone/>
              <a:defRPr/>
            </a:pPr>
            <a:r>
              <a:rPr lang="de-CH" sz="2000" dirty="0"/>
              <a:t>Im </a:t>
            </a:r>
            <a:r>
              <a:rPr lang="de-CH" sz="2000" dirty="0" err="1"/>
              <a:t>Übertrittsverfahren</a:t>
            </a:r>
            <a:r>
              <a:rPr lang="de-CH" sz="2000" dirty="0"/>
              <a:t> wird das </a:t>
            </a:r>
            <a:r>
              <a:rPr lang="de-CH" sz="2000" b="1" dirty="0"/>
              <a:t>Arbeits- und Lernverhalten beurteilt. </a:t>
            </a:r>
          </a:p>
          <a:p>
            <a:pPr marL="0" indent="0">
              <a:spcBef>
                <a:spcPts val="600"/>
              </a:spcBef>
              <a:spcAft>
                <a:spcPts val="600"/>
              </a:spcAft>
              <a:buNone/>
              <a:defRPr/>
            </a:pPr>
            <a:r>
              <a:rPr lang="de-CH" sz="2000" dirty="0"/>
              <a:t>Dabei orientieren sich die Kriterien an den Anforderungsniveaus der Sek B, E und </a:t>
            </a:r>
            <a:r>
              <a:rPr lang="de-CH" sz="2000" dirty="0" err="1"/>
              <a:t>EPlus</a:t>
            </a:r>
            <a:r>
              <a:rPr lang="de-CH" sz="2000" dirty="0"/>
              <a:t>. </a:t>
            </a:r>
          </a:p>
          <a:p>
            <a:pPr marL="0" indent="0">
              <a:spcBef>
                <a:spcPts val="600"/>
              </a:spcBef>
              <a:spcAft>
                <a:spcPts val="600"/>
              </a:spcAft>
              <a:buNone/>
              <a:defRPr/>
            </a:pPr>
            <a:r>
              <a:rPr lang="de-CH" sz="2000" dirty="0"/>
              <a:t>Dieser Prozess beginnt bereits in der fünften Klasse.</a:t>
            </a:r>
          </a:p>
          <a:p>
            <a:pPr marL="0" indent="0">
              <a:spcBef>
                <a:spcPts val="600"/>
              </a:spcBef>
              <a:spcAft>
                <a:spcPts val="600"/>
              </a:spcAft>
              <a:buNone/>
              <a:defRPr/>
            </a:pPr>
            <a:r>
              <a:rPr lang="de-CH" sz="2000" b="1" dirty="0"/>
              <a:t>Die Eltern, Schülerinnen und Schüler und die Lehrperson schätzen gemeinsam das Arbeits- und Lernverhalten ein. </a:t>
            </a:r>
            <a:r>
              <a:rPr lang="de-CH" sz="2000" dirty="0"/>
              <a:t>(Gesamteinschätzungsbogen)</a:t>
            </a:r>
          </a:p>
        </p:txBody>
      </p:sp>
      <p:sp>
        <p:nvSpPr>
          <p:cNvPr id="14" name="Gefaltete Ecke 13"/>
          <p:cNvSpPr/>
          <p:nvPr/>
        </p:nvSpPr>
        <p:spPr bwMode="auto">
          <a:xfrm rot="10800000">
            <a:off x="1917602" y="2195624"/>
            <a:ext cx="1728788" cy="1584945"/>
          </a:xfrm>
          <a:prstGeom prst="foldedCorner">
            <a:avLst>
              <a:gd name="adj" fmla="val 17665"/>
            </a:avLst>
          </a:prstGeom>
          <a:solidFill>
            <a:srgbClr val="CCECFF"/>
          </a:solidFill>
          <a:ln w="2540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de-CH" dirty="0">
              <a:latin typeface="Verdana" panose="020B0604030504040204" pitchFamily="34" charset="0"/>
              <a:ea typeface="Verdana" panose="020B0604030504040204" pitchFamily="34" charset="0"/>
              <a:cs typeface="Verdana" panose="020B0604030504040204" pitchFamily="34" charset="0"/>
              <a:sym typeface="Helvetica" charset="0"/>
            </a:endParaRPr>
          </a:p>
        </p:txBody>
      </p:sp>
      <p:sp>
        <p:nvSpPr>
          <p:cNvPr id="22534" name="Textfeld 14"/>
          <p:cNvSpPr txBox="1">
            <a:spLocks noChangeArrowheads="1"/>
          </p:cNvSpPr>
          <p:nvPr/>
        </p:nvSpPr>
        <p:spPr bwMode="auto">
          <a:xfrm>
            <a:off x="2006403" y="2457131"/>
            <a:ext cx="1551186" cy="13234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742950" indent="-28575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11430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6002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2057400" indent="-2286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5146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9718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4290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886200" indent="-2286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r>
              <a:rPr lang="de-CH" altLang="de-DE" sz="1600" i="0" dirty="0">
                <a:solidFill>
                  <a:schemeClr val="tx1"/>
                </a:solidFill>
                <a:latin typeface="Helvetica" panose="020B0604020202020204" pitchFamily="34" charset="0"/>
                <a:ea typeface="ヒラギノ角ゴ ProN W3" pitchFamily="-84" charset="-128"/>
                <a:cs typeface="Helvetica" panose="020B0604020202020204" pitchFamily="34" charset="0"/>
                <a:sym typeface="Helvetica" pitchFamily="34" charset="0"/>
              </a:rPr>
              <a:t>Arbeits- und Lernverhalten bezogen auf die Profile B, E und </a:t>
            </a:r>
            <a:r>
              <a:rPr lang="de-CH" altLang="de-DE" sz="1600" i="0" dirty="0" err="1">
                <a:solidFill>
                  <a:schemeClr val="tx1"/>
                </a:solidFill>
                <a:latin typeface="Helvetica" panose="020B0604020202020204" pitchFamily="34" charset="0"/>
                <a:ea typeface="ヒラギノ角ゴ ProN W3" pitchFamily="-84" charset="-128"/>
                <a:cs typeface="Helvetica" panose="020B0604020202020204" pitchFamily="34" charset="0"/>
                <a:sym typeface="Helvetica" pitchFamily="34" charset="0"/>
              </a:rPr>
              <a:t>EPlus</a:t>
            </a:r>
            <a:endParaRPr lang="de-CH" altLang="de-DE" sz="1600" i="0" dirty="0">
              <a:solidFill>
                <a:schemeClr val="tx1"/>
              </a:solidFill>
              <a:latin typeface="Helvetica" panose="020B0604020202020204" pitchFamily="34" charset="0"/>
              <a:ea typeface="ヒラギノ角ゴ ProN W3" pitchFamily="-84" charset="-128"/>
              <a:cs typeface="Helvetica" panose="020B0604020202020204" pitchFamily="34" charset="0"/>
              <a:sym typeface="Helvetica" pitchFamily="34" charset="0"/>
            </a:endParaRPr>
          </a:p>
        </p:txBody>
      </p:sp>
      <p:sp>
        <p:nvSpPr>
          <p:cNvPr id="3" name="Fußzeilenplatzhalter 2"/>
          <p:cNvSpPr>
            <a:spLocks noGrp="1"/>
          </p:cNvSpPr>
          <p:nvPr>
            <p:ph type="ftr" sz="quarter" idx="11"/>
          </p:nvPr>
        </p:nvSpPr>
        <p:spPr/>
        <p:txBody>
          <a:bodyPr/>
          <a:lstStyle/>
          <a:p>
            <a:endParaRPr lang="de-CH" dirty="0"/>
          </a:p>
          <a:p>
            <a:endParaRPr lang="de-CH" dirty="0"/>
          </a:p>
        </p:txBody>
      </p:sp>
    </p:spTree>
    <p:extLst>
      <p:ext uri="{BB962C8B-B14F-4D97-AF65-F5344CB8AC3E}">
        <p14:creationId xmlns:p14="http://schemas.microsoft.com/office/powerpoint/2010/main" val="7392570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88C273-B561-C13E-0117-6E14BA0D4FFA}"/>
              </a:ext>
            </a:extLst>
          </p:cNvPr>
          <p:cNvSpPr>
            <a:spLocks noGrp="1"/>
          </p:cNvSpPr>
          <p:nvPr>
            <p:ph type="title"/>
          </p:nvPr>
        </p:nvSpPr>
        <p:spPr/>
        <p:txBody>
          <a:bodyPr/>
          <a:lstStyle/>
          <a:p>
            <a:endParaRPr lang="de-DE"/>
          </a:p>
        </p:txBody>
      </p:sp>
      <p:pic>
        <p:nvPicPr>
          <p:cNvPr id="5" name="Inhaltsplatzhalter 4">
            <a:extLst>
              <a:ext uri="{FF2B5EF4-FFF2-40B4-BE49-F238E27FC236}">
                <a16:creationId xmlns:a16="http://schemas.microsoft.com/office/drawing/2014/main" id="{486E2DBA-1236-45B9-5C73-12A70FA95073}"/>
              </a:ext>
            </a:extLst>
          </p:cNvPr>
          <p:cNvPicPr>
            <a:picLocks noGrp="1" noChangeAspect="1"/>
          </p:cNvPicPr>
          <p:nvPr>
            <p:ph idx="1"/>
          </p:nvPr>
        </p:nvPicPr>
        <p:blipFill>
          <a:blip r:embed="rId2"/>
          <a:stretch>
            <a:fillRect/>
          </a:stretch>
        </p:blipFill>
        <p:spPr>
          <a:xfrm>
            <a:off x="1467293" y="777442"/>
            <a:ext cx="8767994" cy="5715433"/>
          </a:xfrm>
        </p:spPr>
      </p:pic>
    </p:spTree>
    <p:extLst>
      <p:ext uri="{BB962C8B-B14F-4D97-AF65-F5344CB8AC3E}">
        <p14:creationId xmlns:p14="http://schemas.microsoft.com/office/powerpoint/2010/main" val="671823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342900" indent="-342900"/>
            <a:r>
              <a:rPr lang="de-CH" altLang="de-DE" b="1" dirty="0">
                <a:solidFill>
                  <a:srgbClr val="0070C0"/>
                </a:solidFill>
              </a:rPr>
              <a:t>Spezielle Fälle </a:t>
            </a:r>
            <a:endParaRPr lang="de-CH" altLang="de-DE" b="1" i="0" dirty="0">
              <a:solidFill>
                <a:srgbClr val="0070C0"/>
              </a:solidFill>
            </a:endParaRPr>
          </a:p>
        </p:txBody>
      </p:sp>
      <p:sp>
        <p:nvSpPr>
          <p:cNvPr id="7" name="Inhaltsplatzhalter 2"/>
          <p:cNvSpPr>
            <a:spLocks noGrp="1"/>
          </p:cNvSpPr>
          <p:nvPr>
            <p:ph idx="1"/>
          </p:nvPr>
        </p:nvSpPr>
        <p:spPr/>
        <p:txBody>
          <a:bodyPr/>
          <a:lstStyle/>
          <a:p>
            <a:pPr marL="0" indent="0">
              <a:spcBef>
                <a:spcPts val="600"/>
              </a:spcBef>
              <a:spcAft>
                <a:spcPts val="600"/>
              </a:spcAft>
              <a:buNone/>
            </a:pPr>
            <a:r>
              <a:rPr lang="de-CH" altLang="de-DE" sz="2000" b="1" dirty="0"/>
              <a:t>Laufbahnreglement </a:t>
            </a:r>
            <a:r>
              <a:rPr lang="de-CH" altLang="de-DE" b="1"/>
              <a:t>-</a:t>
            </a:r>
            <a:r>
              <a:rPr lang="de-CH" altLang="de-DE" sz="2000" b="1"/>
              <a:t>§ 20 </a:t>
            </a:r>
            <a:r>
              <a:rPr lang="de-CH" altLang="de-DE" sz="2000" b="1" dirty="0"/>
              <a:t>Spezielle Fälle</a:t>
            </a:r>
            <a:endParaRPr lang="de-CH" altLang="de-DE" sz="2000" baseline="30000" dirty="0"/>
          </a:p>
          <a:p>
            <a:pPr marL="0" indent="0">
              <a:spcBef>
                <a:spcPts val="600"/>
              </a:spcBef>
              <a:spcAft>
                <a:spcPts val="600"/>
              </a:spcAft>
              <a:buNone/>
            </a:pPr>
            <a:r>
              <a:rPr lang="de-CH" altLang="de-DE" sz="2000" dirty="0"/>
              <a:t>Abs. 1	</a:t>
            </a:r>
          </a:p>
          <a:p>
            <a:pPr marL="0" indent="0">
              <a:spcBef>
                <a:spcPts val="600"/>
              </a:spcBef>
              <a:spcAft>
                <a:spcPts val="600"/>
              </a:spcAft>
              <a:buNone/>
            </a:pPr>
            <a:endParaRPr lang="de-CH" altLang="de-DE" sz="2000" dirty="0"/>
          </a:p>
          <a:p>
            <a:pPr marL="0" indent="0">
              <a:spcBef>
                <a:spcPts val="600"/>
              </a:spcBef>
              <a:spcAft>
                <a:spcPts val="600"/>
              </a:spcAft>
              <a:buNone/>
            </a:pPr>
            <a:r>
              <a:rPr lang="de-CH" altLang="de-DE" sz="2000" dirty="0"/>
              <a:t>Die </a:t>
            </a:r>
            <a:r>
              <a:rPr lang="de-CH" sz="2000" dirty="0">
                <a:ea typeface="ヒラギノ角ゴ ProN W3" pitchFamily="-84" charset="-128"/>
              </a:rPr>
              <a:t>Klassenlehrperson kann in speziellen Fällen, insbesondere bei </a:t>
            </a:r>
            <a:r>
              <a:rPr lang="de-CH" sz="2000" b="1" dirty="0">
                <a:ea typeface="ヒラギノ角ゴ ProN W3" pitchFamily="-84" charset="-128"/>
              </a:rPr>
              <a:t>Schulwechsel, Krankheit, schwierigen familiären Verhältnissen oder Fremdsprachigkeit </a:t>
            </a:r>
            <a:r>
              <a:rPr lang="de-CH" sz="2000" dirty="0">
                <a:ea typeface="ヒラギノ角ゴ ProN W3" pitchFamily="-84" charset="-128"/>
              </a:rPr>
              <a:t>von den Notenwerten für die Sekundarschule E (4,6) und </a:t>
            </a:r>
            <a:r>
              <a:rPr lang="de-CH" sz="2000" dirty="0" err="1">
                <a:ea typeface="ヒラギノ角ゴ ProN W3" pitchFamily="-84" charset="-128"/>
              </a:rPr>
              <a:t>EPlus</a:t>
            </a:r>
            <a:r>
              <a:rPr lang="de-CH" sz="2000" dirty="0">
                <a:ea typeface="ヒラギノ角ゴ ProN W3" pitchFamily="-84" charset="-128"/>
              </a:rPr>
              <a:t> (5,2) abweichen.</a:t>
            </a:r>
          </a:p>
          <a:p>
            <a:pPr marL="0" indent="0">
              <a:spcBef>
                <a:spcPts val="600"/>
              </a:spcBef>
              <a:spcAft>
                <a:spcPts val="600"/>
              </a:spcAft>
              <a:buNone/>
            </a:pPr>
            <a:endParaRPr lang="de-CH" sz="2000" dirty="0">
              <a:ea typeface="ヒラギノ角ゴ ProN W3" pitchFamily="-84" charset="-128"/>
            </a:endParaRPr>
          </a:p>
          <a:p>
            <a:pPr marL="361950" indent="-361950">
              <a:spcBef>
                <a:spcPts val="600"/>
              </a:spcBef>
              <a:spcAft>
                <a:spcPts val="600"/>
              </a:spcAft>
              <a:buFont typeface="Wingdings" panose="05000000000000000000" pitchFamily="2" charset="2"/>
              <a:buChar char="Ø"/>
              <a:defRPr/>
            </a:pPr>
            <a:r>
              <a:rPr lang="de-CH" sz="2000" b="1" dirty="0">
                <a:ea typeface="ヒラギノ角ゴ ProN W3" pitchFamily="-84" charset="-128"/>
              </a:rPr>
              <a:t>Alle speziellen Fälle müssen schriftlich begründet sein.</a:t>
            </a:r>
          </a:p>
          <a:p>
            <a:pPr>
              <a:defRPr/>
            </a:pPr>
            <a:endParaRPr lang="de-CH" dirty="0"/>
          </a:p>
        </p:txBody>
      </p:sp>
      <p:sp>
        <p:nvSpPr>
          <p:cNvPr id="3" name="Fußzeilenplatzhalter 2"/>
          <p:cNvSpPr>
            <a:spLocks noGrp="1"/>
          </p:cNvSpPr>
          <p:nvPr>
            <p:ph type="ftr" sz="quarter" idx="11"/>
          </p:nvPr>
        </p:nvSpPr>
        <p:spPr/>
        <p:txBody>
          <a:bodyPr/>
          <a:lstStyle/>
          <a:p>
            <a:endParaRPr lang="de-CH" dirty="0"/>
          </a:p>
        </p:txBody>
      </p:sp>
    </p:spTree>
    <p:extLst>
      <p:ext uri="{BB962C8B-B14F-4D97-AF65-F5344CB8AC3E}">
        <p14:creationId xmlns:p14="http://schemas.microsoft.com/office/powerpoint/2010/main" val="7996919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342900" indent="-342900">
              <a:defRPr/>
            </a:pPr>
            <a:r>
              <a:rPr lang="de-CH" altLang="de-DE" b="1" dirty="0">
                <a:solidFill>
                  <a:srgbClr val="0070C0"/>
                </a:solidFill>
              </a:rPr>
              <a:t>Kontrollprüfung</a:t>
            </a:r>
          </a:p>
        </p:txBody>
      </p:sp>
      <p:sp>
        <p:nvSpPr>
          <p:cNvPr id="11" name="Inhaltsplatzhalter 2"/>
          <p:cNvSpPr>
            <a:spLocks noGrp="1"/>
          </p:cNvSpPr>
          <p:nvPr>
            <p:ph idx="1"/>
          </p:nvPr>
        </p:nvSpPr>
        <p:spPr>
          <a:xfrm>
            <a:off x="838200" y="1690688"/>
            <a:ext cx="10515600" cy="4486275"/>
          </a:xfrm>
        </p:spPr>
        <p:txBody>
          <a:bodyPr/>
          <a:lstStyle/>
          <a:p>
            <a:pPr>
              <a:spcBef>
                <a:spcPts val="400"/>
              </a:spcBef>
              <a:spcAft>
                <a:spcPts val="400"/>
              </a:spcAft>
              <a:buFont typeface="Symbol" panose="05050102010706020507" pitchFamily="18" charset="2"/>
              <a:buChar char="-"/>
              <a:defRPr/>
            </a:pPr>
            <a:r>
              <a:rPr lang="de-CH" sz="2000" dirty="0"/>
              <a:t>Falls die Eltern mit der Empfehlung nicht einverstanden sind, haben die Eltern die Möglichkeit, das Kind zu einer Kontrollprüfung anzumelden.</a:t>
            </a:r>
          </a:p>
          <a:p>
            <a:pPr marL="0" indent="0">
              <a:spcBef>
                <a:spcPts val="400"/>
              </a:spcBef>
              <a:spcAft>
                <a:spcPts val="400"/>
              </a:spcAft>
              <a:buNone/>
              <a:defRPr/>
            </a:pPr>
            <a:endParaRPr lang="de-CH" sz="2000" dirty="0"/>
          </a:p>
          <a:p>
            <a:pPr>
              <a:spcBef>
                <a:spcPts val="400"/>
              </a:spcBef>
              <a:spcAft>
                <a:spcPts val="400"/>
              </a:spcAft>
              <a:buFont typeface="Symbol" panose="05050102010706020507" pitchFamily="18" charset="2"/>
              <a:buChar char="-"/>
              <a:defRPr/>
            </a:pPr>
            <a:r>
              <a:rPr lang="de-CH" sz="2000" dirty="0"/>
              <a:t>Kontrollprüfung:</a:t>
            </a:r>
          </a:p>
          <a:p>
            <a:pPr lvl="1">
              <a:spcBef>
                <a:spcPts val="400"/>
              </a:spcBef>
              <a:spcAft>
                <a:spcPts val="400"/>
              </a:spcAft>
              <a:buFont typeface="Symbol" panose="05050102010706020507" pitchFamily="18" charset="2"/>
              <a:buChar char="-"/>
              <a:defRPr/>
            </a:pPr>
            <a:r>
              <a:rPr lang="de-CH" sz="2000" dirty="0"/>
              <a:t>Je eine Prüfung in Deutsch und in Mathematik</a:t>
            </a:r>
          </a:p>
          <a:p>
            <a:pPr lvl="1">
              <a:spcBef>
                <a:spcPts val="400"/>
              </a:spcBef>
              <a:spcAft>
                <a:spcPts val="400"/>
              </a:spcAft>
              <a:buFont typeface="Symbol" panose="05050102010706020507" pitchFamily="18" charset="2"/>
              <a:buChar char="-"/>
              <a:defRPr/>
            </a:pPr>
            <a:r>
              <a:rPr lang="de-CH" sz="2000" dirty="0"/>
              <a:t>Regionale Durchführung vor den Frühlingsferien </a:t>
            </a:r>
          </a:p>
          <a:p>
            <a:pPr marL="457200" lvl="1" indent="0">
              <a:spcBef>
                <a:spcPts val="400"/>
              </a:spcBef>
              <a:spcAft>
                <a:spcPts val="400"/>
              </a:spcAft>
              <a:buNone/>
              <a:defRPr/>
            </a:pPr>
            <a:endParaRPr lang="de-CH" sz="2000" dirty="0"/>
          </a:p>
          <a:p>
            <a:pPr>
              <a:spcBef>
                <a:spcPts val="400"/>
              </a:spcBef>
              <a:spcAft>
                <a:spcPts val="400"/>
              </a:spcAft>
              <a:buFont typeface="Symbol" panose="05050102010706020507" pitchFamily="18" charset="2"/>
              <a:buChar char="-"/>
              <a:defRPr/>
            </a:pPr>
            <a:r>
              <a:rPr lang="de-CH" sz="2000" dirty="0"/>
              <a:t>Der Kanton ist zuständig für die Planung und Durchführung der Kontrollprüfung.</a:t>
            </a:r>
          </a:p>
        </p:txBody>
      </p:sp>
      <p:sp>
        <p:nvSpPr>
          <p:cNvPr id="3" name="Fußzeilenplatzhalter 2"/>
          <p:cNvSpPr>
            <a:spLocks noGrp="1"/>
          </p:cNvSpPr>
          <p:nvPr>
            <p:ph type="ftr" sz="quarter" idx="11"/>
          </p:nvPr>
        </p:nvSpPr>
        <p:spPr/>
        <p:txBody>
          <a:bodyPr/>
          <a:lstStyle/>
          <a:p>
            <a:endParaRPr lang="de-CH" dirty="0"/>
          </a:p>
        </p:txBody>
      </p:sp>
    </p:spTree>
    <p:extLst>
      <p:ext uri="{BB962C8B-B14F-4D97-AF65-F5344CB8AC3E}">
        <p14:creationId xmlns:p14="http://schemas.microsoft.com/office/powerpoint/2010/main" val="11566841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defRPr/>
            </a:pPr>
            <a:r>
              <a:rPr lang="de-CH" b="1" dirty="0">
                <a:solidFill>
                  <a:srgbClr val="0070C0"/>
                </a:solidFill>
              </a:rPr>
              <a:t>Fazit</a:t>
            </a:r>
          </a:p>
        </p:txBody>
      </p:sp>
      <p:sp>
        <p:nvSpPr>
          <p:cNvPr id="6" name="Inhaltsplatzhalter 7"/>
          <p:cNvSpPr>
            <a:spLocks noGrp="1"/>
          </p:cNvSpPr>
          <p:nvPr>
            <p:ph idx="1"/>
          </p:nvPr>
        </p:nvSpPr>
        <p:spPr/>
        <p:txBody>
          <a:bodyPr/>
          <a:lstStyle/>
          <a:p>
            <a:pPr marL="0" indent="0">
              <a:spcBef>
                <a:spcPts val="1200"/>
              </a:spcBef>
              <a:spcAft>
                <a:spcPts val="600"/>
              </a:spcAft>
              <a:buNone/>
              <a:defRPr/>
            </a:pPr>
            <a:endParaRPr lang="de-CH" altLang="de-DE" sz="2000" dirty="0"/>
          </a:p>
          <a:p>
            <a:pPr marL="361950" indent="-361950">
              <a:spcBef>
                <a:spcPts val="1200"/>
              </a:spcBef>
              <a:spcAft>
                <a:spcPts val="600"/>
              </a:spcAft>
              <a:buFont typeface="Symbol" pitchFamily="18" charset="2"/>
              <a:buChar char="-"/>
              <a:defRPr/>
            </a:pPr>
            <a:r>
              <a:rPr lang="de-CH" altLang="de-DE" sz="2000" b="1" dirty="0"/>
              <a:t>Empfehlungsverfahren </a:t>
            </a:r>
            <a:r>
              <a:rPr lang="de-CH" altLang="de-DE" sz="2000" dirty="0"/>
              <a:t>und nicht Prüfungsverfahren </a:t>
            </a:r>
          </a:p>
          <a:p>
            <a:pPr marL="361950" indent="-361950">
              <a:spcBef>
                <a:spcPts val="1200"/>
              </a:spcBef>
              <a:spcAft>
                <a:spcPts val="600"/>
              </a:spcAft>
              <a:buFont typeface="Symbol" pitchFamily="18" charset="2"/>
              <a:buChar char="-"/>
              <a:defRPr/>
            </a:pPr>
            <a:endParaRPr lang="de-CH" altLang="de-DE" sz="1000" dirty="0"/>
          </a:p>
          <a:p>
            <a:pPr marL="361950" indent="-361950">
              <a:spcBef>
                <a:spcPts val="1200"/>
              </a:spcBef>
              <a:spcAft>
                <a:spcPts val="600"/>
              </a:spcAft>
              <a:buFont typeface="Symbol" pitchFamily="18" charset="2"/>
              <a:buChar char="-"/>
              <a:defRPr/>
            </a:pPr>
            <a:r>
              <a:rPr lang="de-CH" altLang="de-DE" sz="2000" b="1" dirty="0"/>
              <a:t>Erweiterte Kriterien </a:t>
            </a:r>
            <a:r>
              <a:rPr lang="de-CH" altLang="de-DE" sz="2000" dirty="0"/>
              <a:t>ermöglichen eine </a:t>
            </a:r>
            <a:r>
              <a:rPr lang="de-CH" altLang="de-DE" sz="2000" b="1" dirty="0"/>
              <a:t>ganzheitliche Beurteilung </a:t>
            </a:r>
            <a:r>
              <a:rPr lang="de-CH" altLang="de-DE" sz="2000" dirty="0"/>
              <a:t>des Schülers oder der Schülerin.</a:t>
            </a:r>
          </a:p>
          <a:p>
            <a:pPr marL="361950" indent="-361950">
              <a:spcBef>
                <a:spcPts val="1200"/>
              </a:spcBef>
              <a:spcAft>
                <a:spcPts val="600"/>
              </a:spcAft>
              <a:buFont typeface="Symbol" pitchFamily="18" charset="2"/>
              <a:buChar char="-"/>
              <a:defRPr/>
            </a:pPr>
            <a:endParaRPr lang="de-CH" altLang="de-DE" sz="1000" dirty="0"/>
          </a:p>
          <a:p>
            <a:pPr marL="361950" indent="-361950">
              <a:spcBef>
                <a:spcPts val="1200"/>
              </a:spcBef>
              <a:spcAft>
                <a:spcPts val="600"/>
              </a:spcAft>
              <a:buFont typeface="Symbol" pitchFamily="18" charset="2"/>
              <a:buChar char="-"/>
              <a:defRPr/>
            </a:pPr>
            <a:r>
              <a:rPr lang="de-CH" altLang="de-DE" sz="2000" dirty="0"/>
              <a:t>Erziehungsberechtigte wirken im Rahmen der Standort- und </a:t>
            </a:r>
            <a:r>
              <a:rPr lang="de-CH" altLang="de-DE" sz="2000" dirty="0" err="1"/>
              <a:t>Übertrittsgespräche</a:t>
            </a:r>
            <a:r>
              <a:rPr lang="de-CH" altLang="de-DE" sz="2000" dirty="0"/>
              <a:t> mit.</a:t>
            </a:r>
          </a:p>
        </p:txBody>
      </p:sp>
      <p:sp>
        <p:nvSpPr>
          <p:cNvPr id="36869" name="Datumsplatzhalter 6"/>
          <p:cNvSpPr txBox="1">
            <a:spLocks/>
          </p:cNvSpPr>
          <p:nvPr/>
        </p:nvSpPr>
        <p:spPr bwMode="auto">
          <a:xfrm>
            <a:off x="1981200" y="6356351"/>
            <a:ext cx="2667000"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1pPr>
            <a:lvl2pPr marL="4064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2pPr>
            <a:lvl3pPr marL="8636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3pPr>
            <a:lvl4pPr marL="13208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4pPr>
            <a:lvl5pPr marL="1778000" indent="50800" algn="ctr" eaLnBrk="0" hangingPunct="0">
              <a:spcBef>
                <a:spcPts val="600"/>
              </a:spcBef>
              <a:defRPr sz="2400" i="1">
                <a:solidFill>
                  <a:srgbClr val="878787"/>
                </a:solidFill>
                <a:latin typeface="Verdana" pitchFamily="34" charset="0"/>
                <a:ea typeface="Verdana" pitchFamily="34" charset="0"/>
                <a:cs typeface="Verdana" pitchFamily="34" charset="0"/>
                <a:sym typeface="Verdana Italic" charset="0"/>
              </a:defRPr>
            </a:lvl5pPr>
            <a:lvl6pPr marL="22352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6pPr>
            <a:lvl7pPr marL="26924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7pPr>
            <a:lvl8pPr marL="31496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8pPr>
            <a:lvl9pPr marL="3606800" indent="50800" algn="ctr" eaLnBrk="0" fontAlgn="base" hangingPunct="0">
              <a:spcBef>
                <a:spcPts val="600"/>
              </a:spcBef>
              <a:spcAft>
                <a:spcPct val="0"/>
              </a:spcAft>
              <a:defRPr sz="2400" i="1">
                <a:solidFill>
                  <a:srgbClr val="878787"/>
                </a:solidFill>
                <a:latin typeface="Verdana" pitchFamily="34" charset="0"/>
                <a:ea typeface="Verdana" pitchFamily="34" charset="0"/>
                <a:cs typeface="Verdana" pitchFamily="34" charset="0"/>
                <a:sym typeface="Verdana Italic" charset="0"/>
              </a:defRPr>
            </a:lvl9pPr>
          </a:lstStyle>
          <a:p>
            <a:pPr algn="l" eaLnBrk="1" hangingPunct="1">
              <a:spcBef>
                <a:spcPct val="0"/>
              </a:spcBef>
            </a:pPr>
            <a:endParaRPr lang="de-CH" altLang="de-DE" sz="1200" i="0" dirty="0">
              <a:solidFill>
                <a:schemeClr val="tx1"/>
              </a:solidFill>
              <a:latin typeface="Helvetica" pitchFamily="34" charset="0"/>
              <a:ea typeface="ヒラギノ角ゴ ProN W3" pitchFamily="-84" charset="-128"/>
              <a:sym typeface="Helvetica" pitchFamily="34" charset="0"/>
            </a:endParaRPr>
          </a:p>
        </p:txBody>
      </p:sp>
      <p:sp>
        <p:nvSpPr>
          <p:cNvPr id="3" name="Fußzeilenplatzhalter 2"/>
          <p:cNvSpPr>
            <a:spLocks noGrp="1"/>
          </p:cNvSpPr>
          <p:nvPr>
            <p:ph type="ftr" sz="quarter" idx="11"/>
          </p:nvPr>
        </p:nvSpPr>
        <p:spPr/>
        <p:txBody>
          <a:bodyPr/>
          <a:lstStyle/>
          <a:p>
            <a:endParaRPr lang="de-CH" dirty="0"/>
          </a:p>
        </p:txBody>
      </p:sp>
    </p:spTree>
    <p:extLst>
      <p:ext uri="{BB962C8B-B14F-4D97-AF65-F5344CB8AC3E}">
        <p14:creationId xmlns:p14="http://schemas.microsoft.com/office/powerpoint/2010/main" val="1709221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12065" y="1388995"/>
            <a:ext cx="10515600" cy="1325563"/>
          </a:xfrm>
        </p:spPr>
        <p:txBody>
          <a:bodyPr>
            <a:normAutofit fontScale="90000"/>
          </a:bodyPr>
          <a:lstStyle/>
          <a:p>
            <a:pPr marL="0" indent="0"/>
            <a:br>
              <a:rPr lang="de-DE" dirty="0">
                <a:solidFill>
                  <a:srgbClr val="0070C0"/>
                </a:solidFill>
              </a:rPr>
            </a:br>
            <a:r>
              <a:rPr lang="de-DE" sz="4900" dirty="0">
                <a:solidFill>
                  <a:srgbClr val="0070C0"/>
                </a:solidFill>
              </a:rPr>
              <a:t>2. Teil</a:t>
            </a:r>
            <a:br>
              <a:rPr lang="de-DE" sz="4900" dirty="0">
                <a:solidFill>
                  <a:srgbClr val="0070C0"/>
                </a:solidFill>
              </a:rPr>
            </a:br>
            <a:r>
              <a:rPr lang="de-DE" sz="4900" b="1" dirty="0">
                <a:solidFill>
                  <a:srgbClr val="0070C0"/>
                </a:solidFill>
              </a:rPr>
              <a:t>Präsentation Sekundarstufe</a:t>
            </a:r>
            <a:br>
              <a:rPr lang="de-DE" b="1" dirty="0">
                <a:solidFill>
                  <a:srgbClr val="0070C0"/>
                </a:solidFill>
              </a:rPr>
            </a:br>
            <a:endParaRPr lang="de-DE" b="1" dirty="0">
              <a:solidFill>
                <a:srgbClr val="0070C0"/>
              </a:solidFill>
            </a:endParaRPr>
          </a:p>
        </p:txBody>
      </p:sp>
      <p:sp>
        <p:nvSpPr>
          <p:cNvPr id="3" name="Inhaltsplatzhalter 2"/>
          <p:cNvSpPr>
            <a:spLocks noGrp="1"/>
          </p:cNvSpPr>
          <p:nvPr>
            <p:ph idx="1"/>
          </p:nvPr>
        </p:nvSpPr>
        <p:spPr/>
        <p:txBody>
          <a:bodyPr>
            <a:normAutofit/>
          </a:bodyPr>
          <a:lstStyle/>
          <a:p>
            <a:pPr algn="ctr"/>
            <a:endParaRPr lang="de-DE" sz="3200" dirty="0"/>
          </a:p>
          <a:p>
            <a:pPr marL="0" indent="0" algn="ctr">
              <a:buNone/>
            </a:pPr>
            <a:endParaRPr lang="de-DE" sz="3200" dirty="0"/>
          </a:p>
        </p:txBody>
      </p:sp>
      <p:sp>
        <p:nvSpPr>
          <p:cNvPr id="4" name="Fußzeilenplatzhalter 3"/>
          <p:cNvSpPr>
            <a:spLocks noGrp="1"/>
          </p:cNvSpPr>
          <p:nvPr>
            <p:ph type="ftr" sz="quarter" idx="11"/>
          </p:nvPr>
        </p:nvSpPr>
        <p:spPr/>
        <p:txBody>
          <a:bodyPr/>
          <a:lstStyle/>
          <a:p>
            <a:endParaRPr lang="de-CH" dirty="0"/>
          </a:p>
        </p:txBody>
      </p:sp>
      <p:pic>
        <p:nvPicPr>
          <p:cNvPr id="5" name="Grafik 4">
            <a:extLst>
              <a:ext uri="{FF2B5EF4-FFF2-40B4-BE49-F238E27FC236}">
                <a16:creationId xmlns:a16="http://schemas.microsoft.com/office/drawing/2014/main" id="{4B850D8C-086E-3D7E-F373-C71CDC0975F3}"/>
              </a:ext>
            </a:extLst>
          </p:cNvPr>
          <p:cNvPicPr>
            <a:picLocks noChangeAspect="1"/>
          </p:cNvPicPr>
          <p:nvPr/>
        </p:nvPicPr>
        <p:blipFill>
          <a:blip r:embed="rId2"/>
          <a:stretch>
            <a:fillRect/>
          </a:stretch>
        </p:blipFill>
        <p:spPr>
          <a:xfrm>
            <a:off x="3598508" y="3330941"/>
            <a:ext cx="4994984" cy="1930165"/>
          </a:xfrm>
          <a:prstGeom prst="rect">
            <a:avLst/>
          </a:prstGeom>
        </p:spPr>
      </p:pic>
    </p:spTree>
    <p:extLst>
      <p:ext uri="{BB962C8B-B14F-4D97-AF65-F5344CB8AC3E}">
        <p14:creationId xmlns:p14="http://schemas.microsoft.com/office/powerpoint/2010/main" val="1818829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a:xfrm>
            <a:off x="838200" y="1893358"/>
            <a:ext cx="10515600" cy="4351338"/>
          </a:xfrm>
        </p:spPr>
        <p:txBody>
          <a:bodyPr/>
          <a:lstStyle/>
          <a:p>
            <a:pPr marL="0" indent="0">
              <a:buNone/>
            </a:pPr>
            <a:endParaRPr lang="de-DE" dirty="0"/>
          </a:p>
          <a:p>
            <a:pPr marL="0" indent="0">
              <a:buNone/>
            </a:pPr>
            <a:endParaRPr lang="de-DE" dirty="0"/>
          </a:p>
          <a:p>
            <a:pPr marL="0" indent="0">
              <a:buNone/>
            </a:pPr>
            <a:r>
              <a:rPr lang="de-DE" dirty="0">
                <a:solidFill>
                  <a:srgbClr val="0070C0"/>
                </a:solidFill>
              </a:rPr>
              <a:t>Irene Had</a:t>
            </a:r>
            <a:r>
              <a:rPr lang="de-CH" sz="2400" b="0" i="0" u="none" strike="noStrike" dirty="0" err="1">
                <a:solidFill>
                  <a:srgbClr val="0070C0"/>
                </a:solidFill>
                <a:effectLst/>
                <a:latin typeface="Helvetica" pitchFamily="2" charset="0"/>
              </a:rPr>
              <a:t>ž</a:t>
            </a:r>
            <a:r>
              <a:rPr lang="de-DE" dirty="0" err="1">
                <a:solidFill>
                  <a:srgbClr val="0070C0"/>
                </a:solidFill>
              </a:rPr>
              <a:t>iselimovi</a:t>
            </a:r>
            <a:r>
              <a:rPr lang="de-CH" sz="2400" b="0" i="0" u="none" strike="noStrike" dirty="0" err="1">
                <a:solidFill>
                  <a:srgbClr val="0070C0"/>
                </a:solidFill>
                <a:effectLst/>
                <a:latin typeface="Helvetica" pitchFamily="2" charset="0"/>
              </a:rPr>
              <a:t>ć</a:t>
            </a:r>
            <a:r>
              <a:rPr lang="de-CH" b="0" i="0" u="none" strike="noStrike" dirty="0">
                <a:solidFill>
                  <a:srgbClr val="0070C0"/>
                </a:solidFill>
                <a:effectLst/>
                <a:latin typeface="Helvetica" pitchFamily="2" charset="0"/>
              </a:rPr>
              <a:t> </a:t>
            </a:r>
            <a:r>
              <a:rPr lang="de-DE" dirty="0"/>
              <a:t>	</a:t>
            </a:r>
          </a:p>
          <a:p>
            <a:pPr marL="0" indent="0">
              <a:buNone/>
            </a:pPr>
            <a:r>
              <a:rPr lang="de-DE" dirty="0"/>
              <a:t>Schulleitung KG und PS Zweckverband Dorneckberg</a:t>
            </a:r>
          </a:p>
          <a:p>
            <a:pPr marL="0" indent="0">
              <a:buNone/>
            </a:pPr>
            <a:endParaRPr lang="de-DE" dirty="0"/>
          </a:p>
          <a:p>
            <a:pPr marL="0" indent="0">
              <a:buNone/>
            </a:pPr>
            <a:r>
              <a:rPr lang="de-DE" dirty="0">
                <a:solidFill>
                  <a:srgbClr val="0070C0"/>
                </a:solidFill>
              </a:rPr>
              <a:t>Simon Esslinger</a:t>
            </a:r>
            <a:r>
              <a:rPr lang="de-DE" dirty="0"/>
              <a:t>		</a:t>
            </a:r>
          </a:p>
          <a:p>
            <a:pPr marL="0" indent="0">
              <a:buNone/>
            </a:pPr>
            <a:r>
              <a:rPr lang="de-DE" dirty="0"/>
              <a:t>Schulleitung OSZD</a:t>
            </a:r>
          </a:p>
          <a:p>
            <a:pPr marL="0" indent="0">
              <a:buNone/>
            </a:pPr>
            <a:endParaRPr lang="de-DE" dirty="0"/>
          </a:p>
        </p:txBody>
      </p:sp>
    </p:spTree>
    <p:extLst>
      <p:ext uri="{BB962C8B-B14F-4D97-AF65-F5344CB8AC3E}">
        <p14:creationId xmlns:p14="http://schemas.microsoft.com/office/powerpoint/2010/main" val="3135520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61C1EE-7612-636F-D24D-98EE2A650283}"/>
              </a:ext>
            </a:extLst>
          </p:cNvPr>
          <p:cNvSpPr>
            <a:spLocks noGrp="1"/>
          </p:cNvSpPr>
          <p:nvPr>
            <p:ph type="title"/>
          </p:nvPr>
        </p:nvSpPr>
        <p:spPr/>
        <p:txBody>
          <a:bodyPr/>
          <a:lstStyle/>
          <a:p>
            <a:r>
              <a:rPr lang="de-CH" b="1" dirty="0">
                <a:solidFill>
                  <a:srgbClr val="0070C0"/>
                </a:solidFill>
              </a:rPr>
              <a:t>Das Oberstufenzentrum Dorneckberg</a:t>
            </a:r>
          </a:p>
        </p:txBody>
      </p:sp>
      <p:sp>
        <p:nvSpPr>
          <p:cNvPr id="3" name="Inhaltsplatzhalter 2">
            <a:extLst>
              <a:ext uri="{FF2B5EF4-FFF2-40B4-BE49-F238E27FC236}">
                <a16:creationId xmlns:a16="http://schemas.microsoft.com/office/drawing/2014/main" id="{076F31FA-D73A-26CA-CAE7-75AEF8915346}"/>
              </a:ext>
            </a:extLst>
          </p:cNvPr>
          <p:cNvSpPr>
            <a:spLocks noGrp="1"/>
          </p:cNvSpPr>
          <p:nvPr>
            <p:ph idx="1"/>
          </p:nvPr>
        </p:nvSpPr>
        <p:spPr/>
        <p:txBody>
          <a:bodyPr/>
          <a:lstStyle/>
          <a:p>
            <a:r>
              <a:rPr lang="de-CH" dirty="0"/>
              <a:t>160 Schülerinnen und Schüler</a:t>
            </a:r>
          </a:p>
          <a:p>
            <a:r>
              <a:rPr lang="de-CH" dirty="0"/>
              <a:t>Alle Leistungsniveaus B, E und EP</a:t>
            </a:r>
          </a:p>
          <a:p>
            <a:r>
              <a:rPr lang="de-CH" dirty="0"/>
              <a:t>22 Lehrpersonen und </a:t>
            </a:r>
            <a:r>
              <a:rPr lang="de-CH" dirty="0" err="1"/>
              <a:t>Sonderpädagog:innen</a:t>
            </a:r>
            <a:endParaRPr lang="de-CH" dirty="0"/>
          </a:p>
          <a:p>
            <a:r>
              <a:rPr lang="de-CH" dirty="0"/>
              <a:t>1 Schulsozialarbeiter</a:t>
            </a:r>
          </a:p>
          <a:p>
            <a:r>
              <a:rPr lang="de-CH" dirty="0"/>
              <a:t>2 Mitarbeitenden Verwaltung und Administration</a:t>
            </a:r>
          </a:p>
          <a:p>
            <a:r>
              <a:rPr lang="de-CH" dirty="0"/>
              <a:t>1 Schulleiter</a:t>
            </a:r>
          </a:p>
        </p:txBody>
      </p:sp>
    </p:spTree>
    <p:extLst>
      <p:ext uri="{BB962C8B-B14F-4D97-AF65-F5344CB8AC3E}">
        <p14:creationId xmlns:p14="http://schemas.microsoft.com/office/powerpoint/2010/main" val="25688251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600B46-3965-3880-27A1-09838355E261}"/>
              </a:ext>
            </a:extLst>
          </p:cNvPr>
          <p:cNvSpPr>
            <a:spLocks noGrp="1"/>
          </p:cNvSpPr>
          <p:nvPr>
            <p:ph type="title"/>
          </p:nvPr>
        </p:nvSpPr>
        <p:spPr/>
        <p:txBody>
          <a:bodyPr/>
          <a:lstStyle/>
          <a:p>
            <a:r>
              <a:rPr lang="de-CH" b="1" dirty="0">
                <a:solidFill>
                  <a:srgbClr val="0070C0"/>
                </a:solidFill>
              </a:rPr>
              <a:t>Anforderungsniveaus</a:t>
            </a:r>
          </a:p>
        </p:txBody>
      </p:sp>
      <p:sp>
        <p:nvSpPr>
          <p:cNvPr id="3" name="Inhaltsplatzhalter 2">
            <a:extLst>
              <a:ext uri="{FF2B5EF4-FFF2-40B4-BE49-F238E27FC236}">
                <a16:creationId xmlns:a16="http://schemas.microsoft.com/office/drawing/2014/main" id="{9B35C364-6872-2362-37A2-62E4F7DF2D81}"/>
              </a:ext>
            </a:extLst>
          </p:cNvPr>
          <p:cNvSpPr>
            <a:spLocks noGrp="1"/>
          </p:cNvSpPr>
          <p:nvPr>
            <p:ph idx="1"/>
          </p:nvPr>
        </p:nvSpPr>
        <p:spPr/>
        <p:txBody>
          <a:bodyPr/>
          <a:lstStyle/>
          <a:p>
            <a:r>
              <a:rPr lang="de-CH" dirty="0"/>
              <a:t>Sek B – Basisanforderungen</a:t>
            </a:r>
          </a:p>
          <a:p>
            <a:r>
              <a:rPr lang="de-CH" dirty="0"/>
              <a:t>Sek E – erweiterte </a:t>
            </a:r>
            <a:r>
              <a:rPr lang="de-CH" dirty="0" err="1"/>
              <a:t>Anfoderungen</a:t>
            </a:r>
            <a:endParaRPr lang="de-CH" dirty="0"/>
          </a:p>
          <a:p>
            <a:r>
              <a:rPr lang="de-CH" dirty="0"/>
              <a:t>Sek EP – Progymnasium, hohe Anforderungen</a:t>
            </a:r>
          </a:p>
        </p:txBody>
      </p:sp>
    </p:spTree>
    <p:extLst>
      <p:ext uri="{BB962C8B-B14F-4D97-AF65-F5344CB8AC3E}">
        <p14:creationId xmlns:p14="http://schemas.microsoft.com/office/powerpoint/2010/main" val="3203508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485FC3-2BFA-274A-37A9-44E246747321}"/>
              </a:ext>
            </a:extLst>
          </p:cNvPr>
          <p:cNvSpPr>
            <a:spLocks noGrp="1"/>
          </p:cNvSpPr>
          <p:nvPr>
            <p:ph type="title"/>
          </p:nvPr>
        </p:nvSpPr>
        <p:spPr/>
        <p:txBody>
          <a:bodyPr/>
          <a:lstStyle/>
          <a:p>
            <a:r>
              <a:rPr lang="de-CH" b="1" dirty="0">
                <a:solidFill>
                  <a:srgbClr val="0070C0"/>
                </a:solidFill>
              </a:rPr>
              <a:t>Anforderungsniveau B</a:t>
            </a:r>
          </a:p>
        </p:txBody>
      </p:sp>
      <p:sp>
        <p:nvSpPr>
          <p:cNvPr id="3" name="Inhaltsplatzhalter 2">
            <a:extLst>
              <a:ext uri="{FF2B5EF4-FFF2-40B4-BE49-F238E27FC236}">
                <a16:creationId xmlns:a16="http://schemas.microsoft.com/office/drawing/2014/main" id="{AB8106ED-2DCE-B435-ADCE-20C244233F17}"/>
              </a:ext>
            </a:extLst>
          </p:cNvPr>
          <p:cNvSpPr>
            <a:spLocks noGrp="1"/>
          </p:cNvSpPr>
          <p:nvPr>
            <p:ph idx="1"/>
          </p:nvPr>
        </p:nvSpPr>
        <p:spPr/>
        <p:txBody>
          <a:bodyPr/>
          <a:lstStyle/>
          <a:p>
            <a:r>
              <a:rPr lang="de-CH" dirty="0"/>
              <a:t>Gute Allgemeinbildung</a:t>
            </a:r>
          </a:p>
          <a:p>
            <a:r>
              <a:rPr lang="de-CH" dirty="0"/>
              <a:t>Vorbereitung auf eine Berufslehre oder weiterführende Schulen</a:t>
            </a:r>
          </a:p>
          <a:p>
            <a:r>
              <a:rPr lang="de-CH" dirty="0"/>
              <a:t>Intensive und individuell begleitete Berufswahlvorbereitung</a:t>
            </a:r>
          </a:p>
          <a:p>
            <a:endParaRPr lang="de-CH" dirty="0"/>
          </a:p>
          <a:p>
            <a:pPr marL="0" indent="0">
              <a:buNone/>
            </a:pPr>
            <a:r>
              <a:rPr lang="de-CH" dirty="0"/>
              <a:t>Voraussetzungen</a:t>
            </a:r>
          </a:p>
          <a:p>
            <a:r>
              <a:rPr lang="de-CH" dirty="0"/>
              <a:t>Bereitschaft zum begleiteten und selbständigen Lernen</a:t>
            </a:r>
          </a:p>
          <a:p>
            <a:r>
              <a:rPr lang="de-CH" dirty="0"/>
              <a:t>Allgemeine sprachliche und mathematische Kompetenzen</a:t>
            </a:r>
          </a:p>
          <a:p>
            <a:r>
              <a:rPr lang="de-CH" dirty="0"/>
              <a:t>Gute Arbeitshaltung</a:t>
            </a:r>
          </a:p>
        </p:txBody>
      </p:sp>
    </p:spTree>
    <p:extLst>
      <p:ext uri="{BB962C8B-B14F-4D97-AF65-F5344CB8AC3E}">
        <p14:creationId xmlns:p14="http://schemas.microsoft.com/office/powerpoint/2010/main" val="2430999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485FC3-2BFA-274A-37A9-44E246747321}"/>
              </a:ext>
            </a:extLst>
          </p:cNvPr>
          <p:cNvSpPr>
            <a:spLocks noGrp="1"/>
          </p:cNvSpPr>
          <p:nvPr>
            <p:ph type="title"/>
          </p:nvPr>
        </p:nvSpPr>
        <p:spPr/>
        <p:txBody>
          <a:bodyPr/>
          <a:lstStyle/>
          <a:p>
            <a:r>
              <a:rPr lang="de-CH" b="1" dirty="0">
                <a:solidFill>
                  <a:srgbClr val="0070C0"/>
                </a:solidFill>
              </a:rPr>
              <a:t>Anforderungsniveau E</a:t>
            </a:r>
          </a:p>
        </p:txBody>
      </p:sp>
      <p:sp>
        <p:nvSpPr>
          <p:cNvPr id="3" name="Inhaltsplatzhalter 2">
            <a:extLst>
              <a:ext uri="{FF2B5EF4-FFF2-40B4-BE49-F238E27FC236}">
                <a16:creationId xmlns:a16="http://schemas.microsoft.com/office/drawing/2014/main" id="{AB8106ED-2DCE-B435-ADCE-20C244233F17}"/>
              </a:ext>
            </a:extLst>
          </p:cNvPr>
          <p:cNvSpPr>
            <a:spLocks noGrp="1"/>
          </p:cNvSpPr>
          <p:nvPr>
            <p:ph idx="1"/>
          </p:nvPr>
        </p:nvSpPr>
        <p:spPr/>
        <p:txBody>
          <a:bodyPr>
            <a:normAutofit lnSpcReduction="10000"/>
          </a:bodyPr>
          <a:lstStyle/>
          <a:p>
            <a:r>
              <a:rPr lang="de-CH" dirty="0"/>
              <a:t>vertiefte Allgemeinbildung</a:t>
            </a:r>
          </a:p>
          <a:p>
            <a:r>
              <a:rPr lang="de-CH" dirty="0"/>
              <a:t>Vorbereitung auf eine Berufslehre mit oder ohne Berufsmaturität</a:t>
            </a:r>
          </a:p>
          <a:p>
            <a:r>
              <a:rPr lang="de-CH" dirty="0"/>
              <a:t>Vorbereitung auf weiterführende Schulen mit oder ohne Fachmaturität</a:t>
            </a:r>
          </a:p>
          <a:p>
            <a:endParaRPr lang="de-CH" dirty="0"/>
          </a:p>
          <a:p>
            <a:pPr marL="0" indent="0">
              <a:buNone/>
            </a:pPr>
            <a:r>
              <a:rPr lang="de-CH" dirty="0"/>
              <a:t>Voraussetzungen</a:t>
            </a:r>
          </a:p>
          <a:p>
            <a:r>
              <a:rPr lang="de-CH" dirty="0"/>
              <a:t>Gute sprachliche und mathematische Kompetenzen</a:t>
            </a:r>
          </a:p>
          <a:p>
            <a:r>
              <a:rPr lang="de-CH" dirty="0"/>
              <a:t>Fähigkeit zum selbständigen Lernen</a:t>
            </a:r>
          </a:p>
          <a:p>
            <a:r>
              <a:rPr lang="de-CH" dirty="0"/>
              <a:t>Gute Arbeitshaltung</a:t>
            </a:r>
          </a:p>
        </p:txBody>
      </p:sp>
    </p:spTree>
    <p:extLst>
      <p:ext uri="{BB962C8B-B14F-4D97-AF65-F5344CB8AC3E}">
        <p14:creationId xmlns:p14="http://schemas.microsoft.com/office/powerpoint/2010/main" val="36583519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485FC3-2BFA-274A-37A9-44E246747321}"/>
              </a:ext>
            </a:extLst>
          </p:cNvPr>
          <p:cNvSpPr>
            <a:spLocks noGrp="1"/>
          </p:cNvSpPr>
          <p:nvPr>
            <p:ph type="title"/>
          </p:nvPr>
        </p:nvSpPr>
        <p:spPr/>
        <p:txBody>
          <a:bodyPr/>
          <a:lstStyle/>
          <a:p>
            <a:r>
              <a:rPr lang="de-CH" b="1" dirty="0">
                <a:solidFill>
                  <a:srgbClr val="0070C0"/>
                </a:solidFill>
              </a:rPr>
              <a:t>Anforderungsniveau EP</a:t>
            </a:r>
          </a:p>
        </p:txBody>
      </p:sp>
      <p:sp>
        <p:nvSpPr>
          <p:cNvPr id="3" name="Inhaltsplatzhalter 2">
            <a:extLst>
              <a:ext uri="{FF2B5EF4-FFF2-40B4-BE49-F238E27FC236}">
                <a16:creationId xmlns:a16="http://schemas.microsoft.com/office/drawing/2014/main" id="{AB8106ED-2DCE-B435-ADCE-20C244233F17}"/>
              </a:ext>
            </a:extLst>
          </p:cNvPr>
          <p:cNvSpPr>
            <a:spLocks noGrp="1"/>
          </p:cNvSpPr>
          <p:nvPr>
            <p:ph idx="1"/>
          </p:nvPr>
        </p:nvSpPr>
        <p:spPr/>
        <p:txBody>
          <a:bodyPr>
            <a:normAutofit/>
          </a:bodyPr>
          <a:lstStyle/>
          <a:p>
            <a:r>
              <a:rPr lang="de-CH" dirty="0"/>
              <a:t>vertiefte Allgemeinbildung</a:t>
            </a:r>
          </a:p>
          <a:p>
            <a:r>
              <a:rPr lang="de-CH" dirty="0"/>
              <a:t>Vorbereitung auf Fachmittelschule oder Gymnasium</a:t>
            </a:r>
          </a:p>
          <a:p>
            <a:endParaRPr lang="de-CH" dirty="0"/>
          </a:p>
          <a:p>
            <a:pPr marL="0" indent="0">
              <a:buNone/>
            </a:pPr>
            <a:r>
              <a:rPr lang="de-CH" dirty="0"/>
              <a:t>Voraussetzungen</a:t>
            </a:r>
          </a:p>
          <a:p>
            <a:r>
              <a:rPr lang="de-CH" dirty="0"/>
              <a:t>sehr gute sprachliche und mathematische Fähigkeiten</a:t>
            </a:r>
          </a:p>
          <a:p>
            <a:r>
              <a:rPr lang="de-CH" dirty="0"/>
              <a:t>hohe Leistungsbereitschaft</a:t>
            </a:r>
          </a:p>
          <a:p>
            <a:r>
              <a:rPr lang="de-CH" dirty="0"/>
              <a:t>Fähigkeit zum selbständigen Lernen</a:t>
            </a:r>
          </a:p>
          <a:p>
            <a:r>
              <a:rPr lang="de-CH" dirty="0"/>
              <a:t>Waches Interesse an verschiedenen Stoffgebieten</a:t>
            </a:r>
          </a:p>
        </p:txBody>
      </p:sp>
    </p:spTree>
    <p:extLst>
      <p:ext uri="{BB962C8B-B14F-4D97-AF65-F5344CB8AC3E}">
        <p14:creationId xmlns:p14="http://schemas.microsoft.com/office/powerpoint/2010/main" val="30740743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D7D0D9-11FB-1F5C-A131-7F5320091F1B}"/>
              </a:ext>
            </a:extLst>
          </p:cNvPr>
          <p:cNvSpPr>
            <a:spLocks noGrp="1"/>
          </p:cNvSpPr>
          <p:nvPr>
            <p:ph type="title"/>
          </p:nvPr>
        </p:nvSpPr>
        <p:spPr>
          <a:xfrm>
            <a:off x="5868557" y="1138036"/>
            <a:ext cx="5444382" cy="1402470"/>
          </a:xfrm>
        </p:spPr>
        <p:txBody>
          <a:bodyPr anchor="t">
            <a:normAutofit/>
          </a:bodyPr>
          <a:lstStyle/>
          <a:p>
            <a:r>
              <a:rPr lang="de-DE" sz="3200"/>
              <a:t>Die Anforderungsniveaus sind durchlässig. </a:t>
            </a:r>
            <a:endParaRPr lang="de-CH" sz="3200"/>
          </a:p>
        </p:txBody>
      </p:sp>
      <p:pic>
        <p:nvPicPr>
          <p:cNvPr id="5" name="Picture 4" descr="Große Gruppe von Fallschirmspringern in der Luft">
            <a:extLst>
              <a:ext uri="{FF2B5EF4-FFF2-40B4-BE49-F238E27FC236}">
                <a16:creationId xmlns:a16="http://schemas.microsoft.com/office/drawing/2014/main" id="{208F120E-5400-82E2-6D8A-B764E16F70B1}"/>
              </a:ext>
            </a:extLst>
          </p:cNvPr>
          <p:cNvPicPr>
            <a:picLocks noChangeAspect="1"/>
          </p:cNvPicPr>
          <p:nvPr/>
        </p:nvPicPr>
        <p:blipFill rotWithShape="1">
          <a:blip r:embed="rId2"/>
          <a:srcRect l="25609" r="24441"/>
          <a:stretch/>
        </p:blipFill>
        <p:spPr>
          <a:xfrm>
            <a:off x="-1" y="10"/>
            <a:ext cx="5151179" cy="6857990"/>
          </a:xfrm>
          <a:prstGeom prst="rect">
            <a:avLst/>
          </a:prstGeom>
        </p:spPr>
      </p:pic>
      <p:cxnSp>
        <p:nvCxnSpPr>
          <p:cNvPr id="9" name="Straight Connector 8">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971697"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0ECDBD37-16D1-E790-6FD6-4A52E29C5DCD}"/>
              </a:ext>
            </a:extLst>
          </p:cNvPr>
          <p:cNvSpPr>
            <a:spLocks noGrp="1"/>
          </p:cNvSpPr>
          <p:nvPr>
            <p:ph idx="1"/>
          </p:nvPr>
        </p:nvSpPr>
        <p:spPr>
          <a:xfrm>
            <a:off x="5868557" y="2551176"/>
            <a:ext cx="5444382" cy="3591207"/>
          </a:xfrm>
        </p:spPr>
        <p:txBody>
          <a:bodyPr>
            <a:normAutofit/>
          </a:bodyPr>
          <a:lstStyle/>
          <a:p>
            <a:r>
              <a:rPr lang="de-DE" sz="2000" dirty="0"/>
              <a:t>Das bedeutet: Bei sehr guten schulischen Leistungen können Schülerinnen und Schüler in ein höheres Anforderungsniveau wechseln. Bei ungenügenden Leistungen wechseln sie in ein weniger anspruchsvolles Anforderungsniveau. D</a:t>
            </a:r>
          </a:p>
          <a:p>
            <a:endParaRPr lang="de-CH" sz="2000" dirty="0"/>
          </a:p>
        </p:txBody>
      </p:sp>
    </p:spTree>
    <p:extLst>
      <p:ext uri="{BB962C8B-B14F-4D97-AF65-F5344CB8AC3E}">
        <p14:creationId xmlns:p14="http://schemas.microsoft.com/office/powerpoint/2010/main" val="31577533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2DBF086-DA93-3D67-E97C-BFDAFEE4AA32}"/>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100" kern="1200">
                <a:solidFill>
                  <a:srgbClr val="FFFFFF"/>
                </a:solidFill>
                <a:latin typeface="+mj-lt"/>
                <a:ea typeface="+mj-ea"/>
                <a:cs typeface="+mj-cs"/>
              </a:rPr>
              <a:t>Bildungssystem Schweiz</a:t>
            </a:r>
          </a:p>
        </p:txBody>
      </p:sp>
      <p:pic>
        <p:nvPicPr>
          <p:cNvPr id="5" name="Grafik 4">
            <a:extLst>
              <a:ext uri="{FF2B5EF4-FFF2-40B4-BE49-F238E27FC236}">
                <a16:creationId xmlns:a16="http://schemas.microsoft.com/office/drawing/2014/main" id="{179F2CE6-9041-0150-47DC-F9FE052A5661}"/>
              </a:ext>
            </a:extLst>
          </p:cNvPr>
          <p:cNvPicPr>
            <a:picLocks noChangeAspect="1"/>
          </p:cNvPicPr>
          <p:nvPr/>
        </p:nvPicPr>
        <p:blipFill>
          <a:blip r:embed="rId2"/>
          <a:stretch>
            <a:fillRect/>
          </a:stretch>
        </p:blipFill>
        <p:spPr>
          <a:xfrm>
            <a:off x="4386341" y="789039"/>
            <a:ext cx="7650997" cy="4647978"/>
          </a:xfrm>
          <a:prstGeom prst="rect">
            <a:avLst/>
          </a:prstGeom>
        </p:spPr>
      </p:pic>
    </p:spTree>
    <p:extLst>
      <p:ext uri="{BB962C8B-B14F-4D97-AF65-F5344CB8AC3E}">
        <p14:creationId xmlns:p14="http://schemas.microsoft.com/office/powerpoint/2010/main" val="13231516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434937-C4B1-A81B-87AF-1CE5472EE574}"/>
              </a:ext>
            </a:extLst>
          </p:cNvPr>
          <p:cNvSpPr>
            <a:spLocks noGrp="1"/>
          </p:cNvSpPr>
          <p:nvPr>
            <p:ph type="title"/>
          </p:nvPr>
        </p:nvSpPr>
        <p:spPr/>
        <p:txBody>
          <a:bodyPr/>
          <a:lstStyle/>
          <a:p>
            <a:r>
              <a:rPr lang="de-CH" b="1" dirty="0">
                <a:solidFill>
                  <a:srgbClr val="0070C0"/>
                </a:solidFill>
              </a:rPr>
              <a:t>Bitte haben Sie deshalb Vertrauen …</a:t>
            </a:r>
          </a:p>
        </p:txBody>
      </p:sp>
      <p:sp>
        <p:nvSpPr>
          <p:cNvPr id="3" name="Inhaltsplatzhalter 2">
            <a:extLst>
              <a:ext uri="{FF2B5EF4-FFF2-40B4-BE49-F238E27FC236}">
                <a16:creationId xmlns:a16="http://schemas.microsoft.com/office/drawing/2014/main" id="{52B7370A-268C-40D3-6655-139B35C6CC67}"/>
              </a:ext>
            </a:extLst>
          </p:cNvPr>
          <p:cNvSpPr>
            <a:spLocks noGrp="1"/>
          </p:cNvSpPr>
          <p:nvPr>
            <p:ph idx="1"/>
          </p:nvPr>
        </p:nvSpPr>
        <p:spPr/>
        <p:txBody>
          <a:bodyPr/>
          <a:lstStyle/>
          <a:p>
            <a:r>
              <a:rPr lang="de-CH" dirty="0"/>
              <a:t>… in die Primarlehrpersonen Ihres Kindes</a:t>
            </a:r>
          </a:p>
          <a:p>
            <a:r>
              <a:rPr lang="de-CH" dirty="0"/>
              <a:t>… in Ihr Kind</a:t>
            </a:r>
          </a:p>
          <a:p>
            <a:r>
              <a:rPr lang="de-CH" dirty="0"/>
              <a:t>… in die hohe Durchlässigkeit zwischen den einzelnen Niveaus</a:t>
            </a:r>
          </a:p>
          <a:p>
            <a:r>
              <a:rPr lang="de-CH" dirty="0"/>
              <a:t>… in ein exzellentes, offenes Bildungssystem</a:t>
            </a:r>
          </a:p>
        </p:txBody>
      </p:sp>
    </p:spTree>
    <p:extLst>
      <p:ext uri="{BB962C8B-B14F-4D97-AF65-F5344CB8AC3E}">
        <p14:creationId xmlns:p14="http://schemas.microsoft.com/office/powerpoint/2010/main" val="10506501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930400" y="1236133"/>
            <a:ext cx="184731" cy="2554545"/>
          </a:xfrm>
          <a:prstGeom prst="rect">
            <a:avLst/>
          </a:prstGeom>
          <a:noFill/>
        </p:spPr>
        <p:txBody>
          <a:bodyPr wrap="none" rtlCol="0">
            <a:spAutoFit/>
          </a:bodyPr>
          <a:lstStyle/>
          <a:p>
            <a:endParaRPr lang="de-DE" sz="3200" dirty="0"/>
          </a:p>
          <a:p>
            <a:endParaRPr lang="de-DE" sz="3200" dirty="0"/>
          </a:p>
          <a:p>
            <a:endParaRPr lang="de-DE" sz="3200" dirty="0"/>
          </a:p>
          <a:p>
            <a:endParaRPr lang="de-DE" sz="3200" dirty="0"/>
          </a:p>
          <a:p>
            <a:endParaRPr lang="de-DE" sz="3200" dirty="0"/>
          </a:p>
        </p:txBody>
      </p:sp>
      <p:sp>
        <p:nvSpPr>
          <p:cNvPr id="7" name="Textfeld 6"/>
          <p:cNvSpPr txBox="1"/>
          <p:nvPr/>
        </p:nvSpPr>
        <p:spPr>
          <a:xfrm>
            <a:off x="1490133" y="2387600"/>
            <a:ext cx="5121210" cy="954107"/>
          </a:xfrm>
          <a:prstGeom prst="rect">
            <a:avLst/>
          </a:prstGeom>
          <a:noFill/>
        </p:spPr>
        <p:txBody>
          <a:bodyPr wrap="none" rtlCol="0">
            <a:spAutoFit/>
          </a:bodyPr>
          <a:lstStyle/>
          <a:p>
            <a:r>
              <a:rPr lang="de-DE" sz="2800" dirty="0"/>
              <a:t>				</a:t>
            </a:r>
          </a:p>
          <a:p>
            <a:r>
              <a:rPr lang="de-DE" sz="2800" dirty="0"/>
              <a:t>				Fragen?</a:t>
            </a:r>
          </a:p>
        </p:txBody>
      </p:sp>
    </p:spTree>
    <p:extLst>
      <p:ext uri="{BB962C8B-B14F-4D97-AF65-F5344CB8AC3E}">
        <p14:creationId xmlns:p14="http://schemas.microsoft.com/office/powerpoint/2010/main" val="2512910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523067" y="1337733"/>
            <a:ext cx="5799023" cy="4308872"/>
          </a:xfrm>
          <a:prstGeom prst="rect">
            <a:avLst/>
          </a:prstGeom>
          <a:noFill/>
        </p:spPr>
        <p:txBody>
          <a:bodyPr wrap="none" rtlCol="0">
            <a:spAutoFit/>
          </a:bodyPr>
          <a:lstStyle/>
          <a:p>
            <a:endParaRPr lang="de-DE" dirty="0"/>
          </a:p>
          <a:p>
            <a:pPr algn="ctr"/>
            <a:endParaRPr lang="de-DE" sz="3200" b="1" dirty="0"/>
          </a:p>
          <a:p>
            <a:pPr algn="ctr"/>
            <a:endParaRPr lang="de-DE" sz="3200" b="1" dirty="0"/>
          </a:p>
          <a:p>
            <a:pPr algn="ctr"/>
            <a:endParaRPr lang="de-DE" sz="3200" b="1" dirty="0"/>
          </a:p>
          <a:p>
            <a:pPr algn="ctr"/>
            <a:r>
              <a:rPr lang="de-DE" sz="3200" b="1" dirty="0"/>
              <a:t>Herzlichen Dank für Ihr Interesse</a:t>
            </a:r>
          </a:p>
          <a:p>
            <a:pPr algn="ctr"/>
            <a:endParaRPr lang="de-DE" sz="3200" b="1" dirty="0"/>
          </a:p>
          <a:p>
            <a:pPr algn="ctr"/>
            <a:endParaRPr lang="de-DE" sz="3200" b="1" dirty="0"/>
          </a:p>
          <a:p>
            <a:pPr algn="ctr"/>
            <a:endParaRPr lang="de-DE" sz="3200" b="1" dirty="0"/>
          </a:p>
          <a:p>
            <a:pPr algn="ctr"/>
            <a:r>
              <a:rPr lang="de-DE" sz="3200" b="1" dirty="0"/>
              <a:t>Auf Wiedersehen</a:t>
            </a:r>
          </a:p>
        </p:txBody>
      </p:sp>
      <p:sp>
        <p:nvSpPr>
          <p:cNvPr id="5" name="Textfeld 4"/>
          <p:cNvSpPr txBox="1"/>
          <p:nvPr/>
        </p:nvSpPr>
        <p:spPr>
          <a:xfrm>
            <a:off x="946554" y="1383343"/>
            <a:ext cx="4759042" cy="307777"/>
          </a:xfrm>
          <a:prstGeom prst="rect">
            <a:avLst/>
          </a:prstGeom>
          <a:noFill/>
        </p:spPr>
        <p:txBody>
          <a:bodyPr wrap="square" rtlCol="0">
            <a:spAutoFit/>
          </a:bodyPr>
          <a:lstStyle/>
          <a:p>
            <a:pPr algn="ctr"/>
            <a:r>
              <a:rPr lang="de-DE" sz="1400" dirty="0"/>
              <a:t>Zweckverband Kindergarten und Primarschule Dorneckberg</a:t>
            </a:r>
          </a:p>
        </p:txBody>
      </p:sp>
      <p:pic>
        <p:nvPicPr>
          <p:cNvPr id="7" name="Grafik 1" descr="dorneckberg 8310"/>
          <p:cNvPicPr/>
          <p:nvPr/>
        </p:nvPicPr>
        <p:blipFill rotWithShape="1">
          <a:blip r:embed="rId3" cstate="print">
            <a:extLst>
              <a:ext uri="{28A0092B-C50C-407E-A947-70E740481C1C}">
                <a14:useLocalDpi xmlns:a14="http://schemas.microsoft.com/office/drawing/2010/main" val="0"/>
              </a:ext>
            </a:extLst>
          </a:blip>
          <a:srcRect t="11881" b="21240"/>
          <a:stretch/>
        </p:blipFill>
        <p:spPr bwMode="auto">
          <a:xfrm>
            <a:off x="1038595" y="355600"/>
            <a:ext cx="2968944" cy="1032933"/>
          </a:xfrm>
          <a:prstGeom prst="rect">
            <a:avLst/>
          </a:prstGeom>
          <a:noFill/>
          <a:ln>
            <a:noFill/>
          </a:ln>
          <a:extLst>
            <a:ext uri="{53640926-AAD7-44D8-BBD7-CCE9431645EC}">
              <a14:shadowObscured xmlns:a14="http://schemas.microsoft.com/office/drawing/2010/main"/>
            </a:ext>
          </a:extLst>
        </p:spPr>
      </p:pic>
      <p:pic>
        <p:nvPicPr>
          <p:cNvPr id="3" name="Grafik 2">
            <a:extLst>
              <a:ext uri="{FF2B5EF4-FFF2-40B4-BE49-F238E27FC236}">
                <a16:creationId xmlns:a16="http://schemas.microsoft.com/office/drawing/2014/main" id="{6A7A515F-B620-FC08-C952-72A67CF65988}"/>
              </a:ext>
            </a:extLst>
          </p:cNvPr>
          <p:cNvPicPr>
            <a:picLocks noChangeAspect="1"/>
          </p:cNvPicPr>
          <p:nvPr/>
        </p:nvPicPr>
        <p:blipFill>
          <a:blip r:embed="rId4"/>
          <a:stretch>
            <a:fillRect/>
          </a:stretch>
        </p:blipFill>
        <p:spPr>
          <a:xfrm>
            <a:off x="8405125" y="535269"/>
            <a:ext cx="2748280" cy="1061992"/>
          </a:xfrm>
          <a:prstGeom prst="rect">
            <a:avLst/>
          </a:prstGeom>
        </p:spPr>
      </p:pic>
    </p:spTree>
    <p:extLst>
      <p:ext uri="{BB962C8B-B14F-4D97-AF65-F5344CB8AC3E}">
        <p14:creationId xmlns:p14="http://schemas.microsoft.com/office/powerpoint/2010/main" val="425803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9B9011-56AA-7936-0794-7BAA62B3502E}"/>
              </a:ext>
            </a:extLst>
          </p:cNvPr>
          <p:cNvSpPr>
            <a:spLocks noGrp="1"/>
          </p:cNvSpPr>
          <p:nvPr>
            <p:ph type="title"/>
          </p:nvPr>
        </p:nvSpPr>
        <p:spPr/>
        <p:txBody>
          <a:bodyPr/>
          <a:lstStyle/>
          <a:p>
            <a:endParaRPr lang="de-DE"/>
          </a:p>
        </p:txBody>
      </p:sp>
      <p:sp>
        <p:nvSpPr>
          <p:cNvPr id="3" name="Inhaltsplatzhalter 2">
            <a:extLst>
              <a:ext uri="{FF2B5EF4-FFF2-40B4-BE49-F238E27FC236}">
                <a16:creationId xmlns:a16="http://schemas.microsoft.com/office/drawing/2014/main" id="{91DB33B8-CB00-492D-5B97-90C6AE081E82}"/>
              </a:ext>
            </a:extLst>
          </p:cNvPr>
          <p:cNvSpPr>
            <a:spLocks noGrp="1"/>
          </p:cNvSpPr>
          <p:nvPr>
            <p:ph idx="1"/>
          </p:nvPr>
        </p:nvSpPr>
        <p:spPr/>
        <p:txBody>
          <a:bodyPr/>
          <a:lstStyle/>
          <a:p>
            <a:pPr marL="0" indent="0">
              <a:buNone/>
            </a:pPr>
            <a:r>
              <a:rPr lang="de-DE" dirty="0">
                <a:solidFill>
                  <a:srgbClr val="0070C0"/>
                </a:solidFill>
              </a:rPr>
              <a:t>1. Teil</a:t>
            </a:r>
          </a:p>
          <a:p>
            <a:pPr marL="0" indent="0">
              <a:buNone/>
            </a:pPr>
            <a:r>
              <a:rPr lang="de-DE" dirty="0"/>
              <a:t>Übertrittsverfahren Primarstufe</a:t>
            </a:r>
          </a:p>
          <a:p>
            <a:pPr marL="0" indent="0">
              <a:buNone/>
            </a:pPr>
            <a:endParaRPr lang="de-DE" dirty="0"/>
          </a:p>
          <a:p>
            <a:pPr marL="0" indent="0">
              <a:buNone/>
            </a:pPr>
            <a:r>
              <a:rPr lang="de-DE" dirty="0">
                <a:solidFill>
                  <a:srgbClr val="0070C0"/>
                </a:solidFill>
              </a:rPr>
              <a:t>2. Teil</a:t>
            </a:r>
          </a:p>
          <a:p>
            <a:pPr marL="0" indent="0">
              <a:buNone/>
            </a:pPr>
            <a:r>
              <a:rPr lang="de-DE" dirty="0"/>
              <a:t>Präsentation Sekundarstufe</a:t>
            </a:r>
          </a:p>
        </p:txBody>
      </p:sp>
    </p:spTree>
    <p:extLst>
      <p:ext uri="{BB962C8B-B14F-4D97-AF65-F5344CB8AC3E}">
        <p14:creationId xmlns:p14="http://schemas.microsoft.com/office/powerpoint/2010/main" val="2629787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EB8BCC-2C49-3BEE-AAE6-4E8CB4A34396}"/>
              </a:ext>
            </a:extLst>
          </p:cNvPr>
          <p:cNvSpPr>
            <a:spLocks noGrp="1"/>
          </p:cNvSpPr>
          <p:nvPr>
            <p:ph type="title"/>
          </p:nvPr>
        </p:nvSpPr>
        <p:spPr/>
        <p:txBody>
          <a:bodyPr/>
          <a:lstStyle/>
          <a:p>
            <a:endParaRPr lang="de-DE" dirty="0"/>
          </a:p>
        </p:txBody>
      </p:sp>
      <p:sp>
        <p:nvSpPr>
          <p:cNvPr id="3" name="Inhaltsplatzhalter 2">
            <a:extLst>
              <a:ext uri="{FF2B5EF4-FFF2-40B4-BE49-F238E27FC236}">
                <a16:creationId xmlns:a16="http://schemas.microsoft.com/office/drawing/2014/main" id="{A68C03A5-082F-AD73-5D1F-562D3D181048}"/>
              </a:ext>
            </a:extLst>
          </p:cNvPr>
          <p:cNvSpPr>
            <a:spLocks noGrp="1"/>
          </p:cNvSpPr>
          <p:nvPr>
            <p:ph idx="1"/>
          </p:nvPr>
        </p:nvSpPr>
        <p:spPr/>
        <p:txBody>
          <a:bodyPr/>
          <a:lstStyle/>
          <a:p>
            <a:pPr marL="0" indent="0">
              <a:buNone/>
            </a:pPr>
            <a:r>
              <a:rPr lang="de-DE" b="1" dirty="0">
                <a:solidFill>
                  <a:srgbClr val="0070C0"/>
                </a:solidFill>
              </a:rPr>
              <a:t>1. Teil</a:t>
            </a:r>
          </a:p>
          <a:p>
            <a:pPr marL="0" indent="0">
              <a:buNone/>
            </a:pPr>
            <a:r>
              <a:rPr lang="de-DE" b="1" dirty="0">
                <a:solidFill>
                  <a:srgbClr val="0070C0"/>
                </a:solidFill>
              </a:rPr>
              <a:t>Übertrittsverfahren Primarschule</a:t>
            </a:r>
          </a:p>
          <a:p>
            <a:pPr marL="0" indent="0">
              <a:buNone/>
            </a:pPr>
            <a:endParaRPr lang="de-DE" b="1" dirty="0">
              <a:solidFill>
                <a:srgbClr val="0070C0"/>
              </a:solidFill>
            </a:endParaRPr>
          </a:p>
          <a:p>
            <a:pPr marL="0" indent="0">
              <a:buNone/>
            </a:pPr>
            <a:endParaRPr lang="de-DE" b="1" dirty="0">
              <a:solidFill>
                <a:srgbClr val="0070C0"/>
              </a:solidFill>
            </a:endParaRPr>
          </a:p>
          <a:p>
            <a:pPr marL="0" indent="0">
              <a:buNone/>
            </a:pPr>
            <a:endParaRPr lang="de-DE" b="1" dirty="0">
              <a:solidFill>
                <a:srgbClr val="0070C0"/>
              </a:solidFill>
            </a:endParaRPr>
          </a:p>
        </p:txBody>
      </p:sp>
      <p:pic>
        <p:nvPicPr>
          <p:cNvPr id="9" name="Grafik 1" descr="dorneckberg 8310">
            <a:extLst>
              <a:ext uri="{FF2B5EF4-FFF2-40B4-BE49-F238E27FC236}">
                <a16:creationId xmlns:a16="http://schemas.microsoft.com/office/drawing/2014/main" id="{E84FAEAA-D063-58CA-CE40-25E0F5A8130D}"/>
              </a:ext>
            </a:extLst>
          </p:cNvPr>
          <p:cNvPicPr/>
          <p:nvPr/>
        </p:nvPicPr>
        <p:blipFill rotWithShape="1">
          <a:blip r:embed="rId3" cstate="print">
            <a:extLst>
              <a:ext uri="{28A0092B-C50C-407E-A947-70E740481C1C}">
                <a14:useLocalDpi xmlns:a14="http://schemas.microsoft.com/office/drawing/2010/main" val="0"/>
              </a:ext>
            </a:extLst>
          </a:blip>
          <a:srcRect t="11881" b="21240"/>
          <a:stretch/>
        </p:blipFill>
        <p:spPr bwMode="auto">
          <a:xfrm>
            <a:off x="1732608" y="3207426"/>
            <a:ext cx="5316316" cy="1666350"/>
          </a:xfrm>
          <a:prstGeom prst="rect">
            <a:avLst/>
          </a:prstGeom>
          <a:noFill/>
          <a:ln>
            <a:noFill/>
          </a:ln>
          <a:extLst>
            <a:ext uri="{53640926-AAD7-44D8-BBD7-CCE9431645EC}">
              <a14:shadowObscured xmlns:a14="http://schemas.microsoft.com/office/drawing/2010/main"/>
            </a:ext>
          </a:extLst>
        </p:spPr>
      </p:pic>
      <p:sp>
        <p:nvSpPr>
          <p:cNvPr id="5" name="Textfeld 4">
            <a:extLst>
              <a:ext uri="{FF2B5EF4-FFF2-40B4-BE49-F238E27FC236}">
                <a16:creationId xmlns:a16="http://schemas.microsoft.com/office/drawing/2014/main" id="{ADC89CF5-3756-84E4-7AB1-EE7DBE0DA653}"/>
              </a:ext>
            </a:extLst>
          </p:cNvPr>
          <p:cNvSpPr txBox="1"/>
          <p:nvPr/>
        </p:nvSpPr>
        <p:spPr>
          <a:xfrm>
            <a:off x="1985401" y="4902716"/>
            <a:ext cx="4588307" cy="369332"/>
          </a:xfrm>
          <a:prstGeom prst="rect">
            <a:avLst/>
          </a:prstGeom>
          <a:noFill/>
        </p:spPr>
        <p:txBody>
          <a:bodyPr wrap="none" rtlCol="0">
            <a:spAutoFit/>
          </a:bodyPr>
          <a:lstStyle/>
          <a:p>
            <a:r>
              <a:rPr lang="de-DE" sz="1800" b="1" dirty="0"/>
              <a:t>Zweckverband Kindergarten und Primarschule</a:t>
            </a:r>
            <a:endParaRPr lang="de-DE" dirty="0"/>
          </a:p>
        </p:txBody>
      </p:sp>
      <p:pic>
        <p:nvPicPr>
          <p:cNvPr id="6" name="Grafik 5" descr="Ein Bild, das Kinderkunst, Clipart, Symbol, Zeichnung enthält.&#10;&#10;Automatisch generierte Beschreibung">
            <a:extLst>
              <a:ext uri="{FF2B5EF4-FFF2-40B4-BE49-F238E27FC236}">
                <a16:creationId xmlns:a16="http://schemas.microsoft.com/office/drawing/2014/main" id="{DFEB80E6-476A-1A51-B3EB-5CAE8C603F59}"/>
              </a:ext>
            </a:extLst>
          </p:cNvPr>
          <p:cNvPicPr>
            <a:picLocks noChangeAspect="1"/>
          </p:cNvPicPr>
          <p:nvPr/>
        </p:nvPicPr>
        <p:blipFill>
          <a:blip r:embed="rId4"/>
          <a:stretch>
            <a:fillRect/>
          </a:stretch>
        </p:blipFill>
        <p:spPr>
          <a:xfrm>
            <a:off x="6964972" y="2259105"/>
            <a:ext cx="4360711" cy="3748049"/>
          </a:xfrm>
          <a:prstGeom prst="rect">
            <a:avLst/>
          </a:prstGeom>
        </p:spPr>
      </p:pic>
    </p:spTree>
    <p:extLst>
      <p:ext uri="{BB962C8B-B14F-4D97-AF65-F5344CB8AC3E}">
        <p14:creationId xmlns:p14="http://schemas.microsoft.com/office/powerpoint/2010/main" val="549240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defRPr/>
            </a:pPr>
            <a:r>
              <a:rPr lang="de-CH" sz="3600" b="1" dirty="0">
                <a:solidFill>
                  <a:srgbClr val="0070C0"/>
                </a:solidFill>
              </a:rPr>
              <a:t>Grundsätzliches Verständnis</a:t>
            </a:r>
          </a:p>
        </p:txBody>
      </p:sp>
      <p:sp>
        <p:nvSpPr>
          <p:cNvPr id="4" name="Inhaltsplatzhalter 3"/>
          <p:cNvSpPr>
            <a:spLocks noGrp="1"/>
          </p:cNvSpPr>
          <p:nvPr>
            <p:ph idx="1"/>
          </p:nvPr>
        </p:nvSpPr>
        <p:spPr/>
        <p:txBody>
          <a:bodyPr>
            <a:normAutofit/>
          </a:bodyPr>
          <a:lstStyle/>
          <a:p>
            <a:pPr marL="457200" lvl="1" indent="-457200">
              <a:buClr>
                <a:srgbClr val="FE0000"/>
              </a:buClr>
              <a:buFont typeface="+mj-lt"/>
              <a:buAutoNum type="arabicPeriod"/>
              <a:defRPr/>
            </a:pPr>
            <a:r>
              <a:rPr lang="de-CH" b="1" dirty="0"/>
              <a:t>Empfehlung der Lehrperson nach einheitlichen kantonalen Grundlagen </a:t>
            </a:r>
            <a:r>
              <a:rPr lang="de-CH" dirty="0"/>
              <a:t>(Laufbahnreglement §18)</a:t>
            </a:r>
          </a:p>
          <a:p>
            <a:pPr marL="342900" lvl="1" indent="-342900">
              <a:buClr>
                <a:srgbClr val="FE0000"/>
              </a:buClr>
              <a:buFont typeface="+mj-lt"/>
              <a:buAutoNum type="arabicPeriod"/>
              <a:defRPr/>
            </a:pPr>
            <a:endParaRPr lang="de-CH" dirty="0"/>
          </a:p>
          <a:p>
            <a:pPr marL="342900" lvl="1" indent="-342900">
              <a:buClr>
                <a:srgbClr val="FE0000"/>
              </a:buClr>
              <a:buFont typeface="+mj-lt"/>
              <a:buAutoNum type="arabicPeriod"/>
              <a:defRPr/>
            </a:pPr>
            <a:r>
              <a:rPr lang="de-CH" b="1" dirty="0"/>
              <a:t>Der Übertritt wird regional im Schulkreis koordiniert</a:t>
            </a:r>
            <a:r>
              <a:rPr lang="de-CH" dirty="0"/>
              <a:t>:</a:t>
            </a:r>
          </a:p>
          <a:p>
            <a:pPr marL="685800" lvl="2">
              <a:buClr>
                <a:srgbClr val="FE0000"/>
              </a:buClr>
              <a:defRPr/>
            </a:pPr>
            <a:r>
              <a:rPr lang="de-CH" sz="2400" dirty="0"/>
              <a:t>	Gemeinsame Leistungstests</a:t>
            </a:r>
          </a:p>
          <a:p>
            <a:pPr marL="685800" lvl="2">
              <a:buClr>
                <a:srgbClr val="FE0000"/>
              </a:buClr>
              <a:defRPr/>
            </a:pPr>
            <a:r>
              <a:rPr lang="de-CH" sz="2400" dirty="0"/>
              <a:t>	Zusammenarbeit ist gestärkt, die Beurteilung von Leistungen ist geeicht.</a:t>
            </a:r>
          </a:p>
          <a:p>
            <a:pPr marL="342900" lvl="1" indent="-342900">
              <a:buClr>
                <a:srgbClr val="FE0000"/>
              </a:buClr>
              <a:buFont typeface="+mj-lt"/>
              <a:buAutoNum type="arabicPeriod"/>
              <a:defRPr/>
            </a:pPr>
            <a:endParaRPr lang="de-CH" dirty="0"/>
          </a:p>
          <a:p>
            <a:pPr marL="342900" lvl="1" indent="-342900">
              <a:buClr>
                <a:srgbClr val="FE0000"/>
              </a:buClr>
              <a:buFont typeface="+mj-lt"/>
              <a:buAutoNum type="arabicPeriod"/>
              <a:defRPr/>
            </a:pPr>
            <a:r>
              <a:rPr lang="de-CH" b="1" dirty="0"/>
              <a:t>Die Eltern und Schülerinnen und Schüler werden in das Verfahren miteinbezogen.</a:t>
            </a:r>
          </a:p>
          <a:p>
            <a:pPr marL="342900" lvl="1" indent="-342900">
              <a:buClr>
                <a:srgbClr val="FE0000"/>
              </a:buClr>
              <a:buFont typeface="+mj-lt"/>
              <a:buAutoNum type="arabicPeriod"/>
              <a:defRPr/>
            </a:pPr>
            <a:endParaRPr lang="de-CH" b="1" dirty="0"/>
          </a:p>
          <a:p>
            <a:pPr marL="342900" lvl="1" indent="-342900">
              <a:buClr>
                <a:srgbClr val="FE0000"/>
              </a:buClr>
              <a:buFont typeface="+mj-lt"/>
              <a:buAutoNum type="arabicPeriod"/>
              <a:defRPr/>
            </a:pPr>
            <a:r>
              <a:rPr lang="de-CH" b="1" dirty="0"/>
              <a:t>Bei Uneinigkeit kann an kantonaler Kontrollprüfung teilgenommen werden. </a:t>
            </a:r>
          </a:p>
          <a:p>
            <a:pPr marL="457200" indent="-457200">
              <a:buFont typeface="+mj-lt"/>
              <a:buAutoNum type="arabicPeriod"/>
              <a:defRPr/>
            </a:pPr>
            <a:endParaRPr lang="de-CH" sz="2400" b="1" dirty="0"/>
          </a:p>
        </p:txBody>
      </p:sp>
      <p:sp>
        <p:nvSpPr>
          <p:cNvPr id="3" name="Fußzeilenplatzhalter 2"/>
          <p:cNvSpPr>
            <a:spLocks noGrp="1"/>
          </p:cNvSpPr>
          <p:nvPr>
            <p:ph type="ftr" sz="quarter" idx="11"/>
          </p:nvPr>
        </p:nvSpPr>
        <p:spPr/>
        <p:txBody>
          <a:bodyPr/>
          <a:lstStyle/>
          <a:p>
            <a:endParaRPr lang="de-CH" dirty="0"/>
          </a:p>
        </p:txBody>
      </p:sp>
    </p:spTree>
    <p:extLst>
      <p:ext uri="{BB962C8B-B14F-4D97-AF65-F5344CB8AC3E}">
        <p14:creationId xmlns:p14="http://schemas.microsoft.com/office/powerpoint/2010/main" val="394702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1524000" y="1196975"/>
            <a:ext cx="7772400" cy="990600"/>
          </a:xfrm>
        </p:spPr>
        <p:txBody>
          <a:bodyPr>
            <a:normAutofit/>
          </a:bodyPr>
          <a:lstStyle/>
          <a:p>
            <a:pPr eaLnBrk="1" hangingPunct="1"/>
            <a:r>
              <a:rPr lang="de-CH" sz="2800" b="1" dirty="0">
                <a:solidFill>
                  <a:srgbClr val="0070C0"/>
                </a:solidFill>
              </a:rPr>
              <a:t>Das </a:t>
            </a:r>
            <a:r>
              <a:rPr lang="de-CH" sz="2800" b="1" dirty="0" err="1">
                <a:solidFill>
                  <a:srgbClr val="0070C0"/>
                </a:solidFill>
              </a:rPr>
              <a:t>Übertrittsverfahren</a:t>
            </a:r>
            <a:r>
              <a:rPr lang="de-CH" sz="2800" b="1" dirty="0">
                <a:solidFill>
                  <a:srgbClr val="0070C0"/>
                </a:solidFill>
              </a:rPr>
              <a:t> im Detail</a:t>
            </a:r>
            <a:endParaRPr lang="de-DE" sz="2800" b="1" dirty="0">
              <a:solidFill>
                <a:srgbClr val="0070C0"/>
              </a:solidFill>
            </a:endParaRPr>
          </a:p>
        </p:txBody>
      </p:sp>
      <p:grpSp>
        <p:nvGrpSpPr>
          <p:cNvPr id="2" name="Group 21"/>
          <p:cNvGrpSpPr>
            <a:grpSpLocks/>
          </p:cNvGrpSpPr>
          <p:nvPr/>
        </p:nvGrpSpPr>
        <p:grpSpPr bwMode="auto">
          <a:xfrm>
            <a:off x="2057400" y="3214688"/>
            <a:ext cx="3240088" cy="1223962"/>
            <a:chOff x="431" y="2614"/>
            <a:chExt cx="2041" cy="771"/>
          </a:xfrm>
        </p:grpSpPr>
        <p:sp>
          <p:nvSpPr>
            <p:cNvPr id="23567" name="AutoShape 9"/>
            <p:cNvSpPr>
              <a:spLocks noChangeArrowheads="1"/>
            </p:cNvSpPr>
            <p:nvPr/>
          </p:nvSpPr>
          <p:spPr bwMode="auto">
            <a:xfrm>
              <a:off x="431" y="2614"/>
              <a:ext cx="2041" cy="771"/>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76 w 21600"/>
                <a:gd name="T13" fmla="*/ 5407 h 21600"/>
                <a:gd name="T14" fmla="*/ 18901 w 21600"/>
                <a:gd name="T15" fmla="*/ 16193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FF00"/>
            </a:solidFill>
            <a:ln w="9525">
              <a:solidFill>
                <a:schemeClr val="tx1"/>
              </a:solidFill>
              <a:miter lim="800000"/>
              <a:headEnd/>
              <a:tailEnd/>
            </a:ln>
          </p:spPr>
          <p:txBody>
            <a:bodyPr wrap="none" anchor="ctr"/>
            <a:lstStyle/>
            <a:p>
              <a:endParaRPr lang="de-DE" sz="2000" i="1"/>
            </a:p>
          </p:txBody>
        </p:sp>
        <p:sp>
          <p:nvSpPr>
            <p:cNvPr id="23568" name="Text Box 14"/>
            <p:cNvSpPr txBox="1">
              <a:spLocks noChangeArrowheads="1"/>
            </p:cNvSpPr>
            <p:nvPr/>
          </p:nvSpPr>
          <p:spPr bwMode="auto">
            <a:xfrm>
              <a:off x="839" y="2886"/>
              <a:ext cx="1316" cy="250"/>
            </a:xfrm>
            <a:prstGeom prst="rect">
              <a:avLst/>
            </a:prstGeom>
            <a:noFill/>
            <a:ln w="9525">
              <a:noFill/>
              <a:miter lim="800000"/>
              <a:headEnd/>
              <a:tailEnd/>
            </a:ln>
          </p:spPr>
          <p:txBody>
            <a:bodyPr>
              <a:spAutoFit/>
            </a:bodyPr>
            <a:lstStyle/>
            <a:p>
              <a:pPr>
                <a:spcBef>
                  <a:spcPct val="50000"/>
                </a:spcBef>
              </a:pPr>
              <a:r>
                <a:rPr lang="de-CH" sz="2000" b="1" i="1"/>
                <a:t>1. bis 4. Klasse</a:t>
              </a:r>
              <a:endParaRPr lang="de-DE" sz="2000" b="1" i="1"/>
            </a:p>
          </p:txBody>
        </p:sp>
      </p:grpSp>
      <p:grpSp>
        <p:nvGrpSpPr>
          <p:cNvPr id="3" name="Group 24"/>
          <p:cNvGrpSpPr>
            <a:grpSpLocks/>
          </p:cNvGrpSpPr>
          <p:nvPr/>
        </p:nvGrpSpPr>
        <p:grpSpPr bwMode="auto">
          <a:xfrm>
            <a:off x="7602538" y="2133601"/>
            <a:ext cx="2736850" cy="3382963"/>
            <a:chOff x="3833" y="1933"/>
            <a:chExt cx="1724" cy="2131"/>
          </a:xfrm>
        </p:grpSpPr>
        <p:grpSp>
          <p:nvGrpSpPr>
            <p:cNvPr id="4" name="Group 17"/>
            <p:cNvGrpSpPr>
              <a:grpSpLocks/>
            </p:cNvGrpSpPr>
            <p:nvPr/>
          </p:nvGrpSpPr>
          <p:grpSpPr bwMode="auto">
            <a:xfrm>
              <a:off x="3833" y="1933"/>
              <a:ext cx="1724" cy="2131"/>
              <a:chOff x="3107" y="1933"/>
              <a:chExt cx="1497" cy="2131"/>
            </a:xfrm>
          </p:grpSpPr>
          <p:sp>
            <p:nvSpPr>
              <p:cNvPr id="23564" name="AutoShape 11"/>
              <p:cNvSpPr>
                <a:spLocks noChangeArrowheads="1"/>
              </p:cNvSpPr>
              <p:nvPr/>
            </p:nvSpPr>
            <p:spPr bwMode="auto">
              <a:xfrm rot="20304792">
                <a:off x="3107" y="1933"/>
                <a:ext cx="1406" cy="770"/>
              </a:xfrm>
              <a:prstGeom prst="notchedRightArrow">
                <a:avLst>
                  <a:gd name="adj1" fmla="val 50000"/>
                  <a:gd name="adj2" fmla="val 45649"/>
                </a:avLst>
              </a:prstGeom>
              <a:solidFill>
                <a:schemeClr val="accent1"/>
              </a:solidFill>
              <a:ln w="9525">
                <a:solidFill>
                  <a:schemeClr val="tx1"/>
                </a:solidFill>
                <a:miter lim="800000"/>
                <a:headEnd/>
                <a:tailEnd/>
              </a:ln>
            </p:spPr>
            <p:txBody>
              <a:bodyPr wrap="none" anchor="ctr"/>
              <a:lstStyle/>
              <a:p>
                <a:endParaRPr lang="de-DE" sz="2000"/>
              </a:p>
            </p:txBody>
          </p:sp>
          <p:sp>
            <p:nvSpPr>
              <p:cNvPr id="23565" name="AutoShape 12"/>
              <p:cNvSpPr>
                <a:spLocks noChangeArrowheads="1"/>
              </p:cNvSpPr>
              <p:nvPr/>
            </p:nvSpPr>
            <p:spPr bwMode="auto">
              <a:xfrm rot="1286904">
                <a:off x="3107" y="3294"/>
                <a:ext cx="1406" cy="770"/>
              </a:xfrm>
              <a:prstGeom prst="notchedRightArrow">
                <a:avLst>
                  <a:gd name="adj1" fmla="val 50000"/>
                  <a:gd name="adj2" fmla="val 45649"/>
                </a:avLst>
              </a:prstGeom>
              <a:solidFill>
                <a:schemeClr val="accent1"/>
              </a:solidFill>
              <a:ln w="9525">
                <a:solidFill>
                  <a:schemeClr val="tx1"/>
                </a:solidFill>
                <a:miter lim="800000"/>
                <a:headEnd/>
                <a:tailEnd/>
              </a:ln>
            </p:spPr>
            <p:txBody>
              <a:bodyPr wrap="none" anchor="ctr"/>
              <a:lstStyle/>
              <a:p>
                <a:endParaRPr lang="de-DE" sz="2000"/>
              </a:p>
            </p:txBody>
          </p:sp>
          <p:sp>
            <p:nvSpPr>
              <p:cNvPr id="23566" name="AutoShape 13"/>
              <p:cNvSpPr>
                <a:spLocks noChangeArrowheads="1"/>
              </p:cNvSpPr>
              <p:nvPr/>
            </p:nvSpPr>
            <p:spPr bwMode="auto">
              <a:xfrm>
                <a:off x="3198" y="2614"/>
                <a:ext cx="1406" cy="770"/>
              </a:xfrm>
              <a:prstGeom prst="notchedRightArrow">
                <a:avLst>
                  <a:gd name="adj1" fmla="val 50000"/>
                  <a:gd name="adj2" fmla="val 45649"/>
                </a:avLst>
              </a:prstGeom>
              <a:solidFill>
                <a:schemeClr val="accent1"/>
              </a:solidFill>
              <a:ln w="9525">
                <a:solidFill>
                  <a:schemeClr val="tx1"/>
                </a:solidFill>
                <a:miter lim="800000"/>
                <a:headEnd/>
                <a:tailEnd/>
              </a:ln>
            </p:spPr>
            <p:txBody>
              <a:bodyPr wrap="none" anchor="ctr"/>
              <a:lstStyle/>
              <a:p>
                <a:endParaRPr lang="de-DE" sz="2000"/>
              </a:p>
            </p:txBody>
          </p:sp>
        </p:grpSp>
        <p:sp>
          <p:nvSpPr>
            <p:cNvPr id="23561" name="Text Box 15"/>
            <p:cNvSpPr txBox="1">
              <a:spLocks noChangeArrowheads="1"/>
            </p:cNvSpPr>
            <p:nvPr/>
          </p:nvSpPr>
          <p:spPr bwMode="auto">
            <a:xfrm>
              <a:off x="4332" y="2886"/>
              <a:ext cx="680" cy="250"/>
            </a:xfrm>
            <a:prstGeom prst="rect">
              <a:avLst/>
            </a:prstGeom>
            <a:noFill/>
            <a:ln w="9525">
              <a:noFill/>
              <a:miter lim="800000"/>
              <a:headEnd/>
              <a:tailEnd/>
            </a:ln>
          </p:spPr>
          <p:txBody>
            <a:bodyPr>
              <a:spAutoFit/>
            </a:bodyPr>
            <a:lstStyle/>
            <a:p>
              <a:pPr>
                <a:spcBef>
                  <a:spcPct val="50000"/>
                </a:spcBef>
              </a:pPr>
              <a:r>
                <a:rPr lang="de-CH" sz="2000" b="1" i="1"/>
                <a:t>Sek E</a:t>
              </a:r>
              <a:endParaRPr lang="de-DE" sz="2000" b="1"/>
            </a:p>
          </p:txBody>
        </p:sp>
        <p:sp>
          <p:nvSpPr>
            <p:cNvPr id="23562" name="Text Box 19"/>
            <p:cNvSpPr txBox="1">
              <a:spLocks noChangeArrowheads="1"/>
            </p:cNvSpPr>
            <p:nvPr/>
          </p:nvSpPr>
          <p:spPr bwMode="auto">
            <a:xfrm rot="20312227">
              <a:off x="4188" y="2221"/>
              <a:ext cx="737" cy="252"/>
            </a:xfrm>
            <a:prstGeom prst="rect">
              <a:avLst/>
            </a:prstGeom>
            <a:noFill/>
            <a:ln w="9525">
              <a:noFill/>
              <a:miter lim="800000"/>
              <a:headEnd/>
              <a:tailEnd/>
            </a:ln>
          </p:spPr>
          <p:txBody>
            <a:bodyPr>
              <a:spAutoFit/>
            </a:bodyPr>
            <a:lstStyle/>
            <a:p>
              <a:pPr>
                <a:spcBef>
                  <a:spcPct val="50000"/>
                </a:spcBef>
              </a:pPr>
              <a:r>
                <a:rPr lang="de-CH" sz="2000" b="1" i="1" dirty="0"/>
                <a:t>Sek B</a:t>
              </a:r>
              <a:endParaRPr lang="de-DE" sz="2000" b="1" dirty="0"/>
            </a:p>
          </p:txBody>
        </p:sp>
        <p:sp>
          <p:nvSpPr>
            <p:cNvPr id="23563" name="Text Box 20"/>
            <p:cNvSpPr txBox="1">
              <a:spLocks noChangeArrowheads="1"/>
            </p:cNvSpPr>
            <p:nvPr/>
          </p:nvSpPr>
          <p:spPr bwMode="auto">
            <a:xfrm rot="1245055">
              <a:off x="4191" y="3390"/>
              <a:ext cx="670" cy="446"/>
            </a:xfrm>
            <a:prstGeom prst="rect">
              <a:avLst/>
            </a:prstGeom>
            <a:noFill/>
            <a:ln w="9525">
              <a:noFill/>
              <a:miter lim="800000"/>
              <a:headEnd/>
              <a:tailEnd/>
            </a:ln>
          </p:spPr>
          <p:txBody>
            <a:bodyPr>
              <a:spAutoFit/>
            </a:bodyPr>
            <a:lstStyle/>
            <a:p>
              <a:pPr>
                <a:spcBef>
                  <a:spcPct val="50000"/>
                </a:spcBef>
              </a:pPr>
              <a:r>
                <a:rPr lang="de-CH" sz="2000" b="1" i="1" dirty="0"/>
                <a:t>Sek </a:t>
              </a:r>
              <a:r>
                <a:rPr lang="de-CH" sz="2000" b="1" i="1" dirty="0" err="1"/>
                <a:t>EPlus</a:t>
              </a:r>
              <a:endParaRPr lang="de-DE" sz="2000" b="1" dirty="0"/>
            </a:p>
          </p:txBody>
        </p:sp>
      </p:grpSp>
      <p:grpSp>
        <p:nvGrpSpPr>
          <p:cNvPr id="5" name="Gruppierung 20"/>
          <p:cNvGrpSpPr>
            <a:grpSpLocks/>
          </p:cNvGrpSpPr>
          <p:nvPr/>
        </p:nvGrpSpPr>
        <p:grpSpPr bwMode="auto">
          <a:xfrm>
            <a:off x="5064126" y="3211514"/>
            <a:ext cx="2879725" cy="1222375"/>
            <a:chOff x="3352800" y="1447800"/>
            <a:chExt cx="2879725" cy="1222375"/>
          </a:xfrm>
        </p:grpSpPr>
        <p:sp>
          <p:nvSpPr>
            <p:cNvPr id="23558" name="AutoShape 10"/>
            <p:cNvSpPr>
              <a:spLocks noChangeArrowheads="1"/>
            </p:cNvSpPr>
            <p:nvPr/>
          </p:nvSpPr>
          <p:spPr bwMode="auto">
            <a:xfrm>
              <a:off x="3352800" y="1447800"/>
              <a:ext cx="2879725" cy="1222375"/>
            </a:xfrm>
            <a:prstGeom prst="notchedRightArrow">
              <a:avLst>
                <a:gd name="adj1" fmla="val 50000"/>
                <a:gd name="adj2" fmla="val 58896"/>
              </a:avLst>
            </a:prstGeom>
            <a:solidFill>
              <a:srgbClr val="00FF00"/>
            </a:solidFill>
            <a:ln w="9525">
              <a:solidFill>
                <a:schemeClr val="tx1"/>
              </a:solidFill>
              <a:miter lim="800000"/>
              <a:headEnd/>
              <a:tailEnd/>
            </a:ln>
          </p:spPr>
          <p:txBody>
            <a:bodyPr wrap="none" anchor="ctr"/>
            <a:lstStyle/>
            <a:p>
              <a:endParaRPr lang="de-DE" sz="2000" i="1"/>
            </a:p>
          </p:txBody>
        </p:sp>
        <p:sp>
          <p:nvSpPr>
            <p:cNvPr id="23559" name="Text Box 16"/>
            <p:cNvSpPr txBox="1">
              <a:spLocks noChangeArrowheads="1"/>
            </p:cNvSpPr>
            <p:nvPr/>
          </p:nvSpPr>
          <p:spPr bwMode="auto">
            <a:xfrm>
              <a:off x="3576638" y="1676400"/>
              <a:ext cx="2514600" cy="701675"/>
            </a:xfrm>
            <a:prstGeom prst="rect">
              <a:avLst/>
            </a:prstGeom>
            <a:noFill/>
            <a:ln w="9525">
              <a:noFill/>
              <a:miter lim="800000"/>
              <a:headEnd/>
              <a:tailEnd/>
            </a:ln>
          </p:spPr>
          <p:txBody>
            <a:bodyPr>
              <a:spAutoFit/>
            </a:bodyPr>
            <a:lstStyle/>
            <a:p>
              <a:pPr>
                <a:spcBef>
                  <a:spcPct val="50000"/>
                </a:spcBef>
              </a:pPr>
              <a:r>
                <a:rPr lang="de-CH" sz="2000" b="1" i="1" dirty="0"/>
                <a:t>5. &amp; 6. Klasse</a:t>
              </a:r>
              <a:br>
                <a:rPr lang="de-CH" sz="2000" b="1" i="1" dirty="0"/>
              </a:br>
              <a:r>
                <a:rPr lang="de-CH" sz="2000" b="1" i="1" dirty="0" err="1"/>
                <a:t>Übertrittsverfahren</a:t>
              </a:r>
              <a:endParaRPr lang="de-DE" sz="2000" b="1" i="1" dirty="0"/>
            </a:p>
          </p:txBody>
        </p:sp>
      </p:grpSp>
      <p:sp>
        <p:nvSpPr>
          <p:cNvPr id="6" name="Fußzeilenplatzhalter 5"/>
          <p:cNvSpPr>
            <a:spLocks noGrp="1"/>
          </p:cNvSpPr>
          <p:nvPr>
            <p:ph type="ftr" sz="quarter" idx="11"/>
          </p:nvPr>
        </p:nvSpPr>
        <p:spPr/>
        <p:txBody>
          <a:bodyPr/>
          <a:lstStyle/>
          <a:p>
            <a:endParaRPr lang="de-CH" dirty="0"/>
          </a:p>
        </p:txBody>
      </p:sp>
    </p:spTree>
    <p:extLst>
      <p:ext uri="{BB962C8B-B14F-4D97-AF65-F5344CB8AC3E}">
        <p14:creationId xmlns:p14="http://schemas.microsoft.com/office/powerpoint/2010/main" val="210255089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0" presetClass="exit" presetSubtype="0" fill="hold" nodeType="withEffect">
                                  <p:stCondLst>
                                    <p:cond delay="0"/>
                                  </p:stCondLst>
                                  <p:childTnLst>
                                    <p:animEffect transition="out" filter="fade">
                                      <p:cBhvr>
                                        <p:cTn id="8" dur="2000"/>
                                        <p:tgtEl>
                                          <p:spTgt spid="2"/>
                                        </p:tgtEl>
                                      </p:cBhvr>
                                    </p:animEffect>
                                    <p:set>
                                      <p:cBhvr>
                                        <p:cTn id="9" dur="1" fill="hold">
                                          <p:stCondLst>
                                            <p:cond delay="1999"/>
                                          </p:stCondLst>
                                        </p:cTn>
                                        <p:tgtEl>
                                          <p:spTgt spid="2"/>
                                        </p:tgtEl>
                                        <p:attrNameLst>
                                          <p:attrName>style.visibility</p:attrName>
                                        </p:attrNameLst>
                                      </p:cBhvr>
                                      <p:to>
                                        <p:strVal val="hidden"/>
                                      </p:to>
                                    </p:set>
                                  </p:childTnLst>
                                </p:cTn>
                              </p:par>
                              <p:par>
                                <p:cTn id="10" presetID="10" presetClass="exit" presetSubtype="0" fill="hold" nodeType="withEffect">
                                  <p:stCondLst>
                                    <p:cond delay="0"/>
                                  </p:stCondLst>
                                  <p:childTnLst>
                                    <p:animEffect transition="out" filter="fade">
                                      <p:cBhvr>
                                        <p:cTn id="11" dur="2000"/>
                                        <p:tgtEl>
                                          <p:spTgt spid="3"/>
                                        </p:tgtEl>
                                      </p:cBhvr>
                                    </p:animEffect>
                                    <p:set>
                                      <p:cBhvr>
                                        <p:cTn id="12" dur="1" fill="hold">
                                          <p:stCondLst>
                                            <p:cond delay="1999"/>
                                          </p:stCondLst>
                                        </p:cTn>
                                        <p:tgtEl>
                                          <p:spTgt spid="3"/>
                                        </p:tgtEl>
                                        <p:attrNameLst>
                                          <p:attrName>style.visibility</p:attrName>
                                        </p:attrNameLst>
                                      </p:cBhvr>
                                      <p:to>
                                        <p:strVal val="hidden"/>
                                      </p:to>
                                    </p:set>
                                  </p:childTnLst>
                                </p:cTn>
                              </p:par>
                              <p:par>
                                <p:cTn id="13" presetID="6" presetClass="emph" presetSubtype="0" fill="hold" nodeType="withEffect">
                                  <p:stCondLst>
                                    <p:cond delay="0"/>
                                  </p:stCondLst>
                                  <p:childTnLst>
                                    <p:animScale>
                                      <p:cBhvr>
                                        <p:cTn id="14" dur="2000" fill="hold"/>
                                        <p:tgtEl>
                                          <p:spTgt spid="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4" name="Gerader Verbinder 43"/>
          <p:cNvCxnSpPr/>
          <p:nvPr/>
        </p:nvCxnSpPr>
        <p:spPr>
          <a:xfrm>
            <a:off x="1518657" y="2883953"/>
            <a:ext cx="9295209" cy="0"/>
          </a:xfrm>
          <a:prstGeom prst="line">
            <a:avLst/>
          </a:prstGeom>
          <a:ln w="34925"/>
        </p:spPr>
        <p:style>
          <a:lnRef idx="2">
            <a:schemeClr val="accent1"/>
          </a:lnRef>
          <a:fillRef idx="0">
            <a:schemeClr val="accent1"/>
          </a:fillRef>
          <a:effectRef idx="1">
            <a:schemeClr val="accent1"/>
          </a:effectRef>
          <a:fontRef idx="minor">
            <a:schemeClr val="tx1"/>
          </a:fontRef>
        </p:style>
      </p:cxnSp>
      <p:sp>
        <p:nvSpPr>
          <p:cNvPr id="42" name="Pfeil nach links 41"/>
          <p:cNvSpPr/>
          <p:nvPr/>
        </p:nvSpPr>
        <p:spPr>
          <a:xfrm rot="10800000">
            <a:off x="6166261" y="3731445"/>
            <a:ext cx="3793314" cy="180000"/>
          </a:xfrm>
          <a:prstGeom prst="leftArrow">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32" name="Rechteck 31"/>
          <p:cNvSpPr/>
          <p:nvPr/>
        </p:nvSpPr>
        <p:spPr>
          <a:xfrm>
            <a:off x="6816082" y="2414531"/>
            <a:ext cx="3744415" cy="373805"/>
          </a:xfrm>
          <a:prstGeom prst="rect">
            <a:avLst/>
          </a:prstGeom>
          <a:solidFill>
            <a:srgbClr val="66CC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9" name="Pfeil nach unten 8"/>
          <p:cNvSpPr/>
          <p:nvPr/>
        </p:nvSpPr>
        <p:spPr>
          <a:xfrm>
            <a:off x="1631504" y="1076632"/>
            <a:ext cx="792088" cy="1746853"/>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de-CH"/>
          </a:p>
        </p:txBody>
      </p:sp>
      <p:sp>
        <p:nvSpPr>
          <p:cNvPr id="10" name="Pfeil nach unten 9"/>
          <p:cNvSpPr/>
          <p:nvPr/>
        </p:nvSpPr>
        <p:spPr>
          <a:xfrm>
            <a:off x="1631504" y="2948358"/>
            <a:ext cx="792088" cy="3160487"/>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de-CH"/>
          </a:p>
        </p:txBody>
      </p:sp>
      <p:sp>
        <p:nvSpPr>
          <p:cNvPr id="11" name="Textfeld 10"/>
          <p:cNvSpPr txBox="1"/>
          <p:nvPr/>
        </p:nvSpPr>
        <p:spPr>
          <a:xfrm rot="16200000">
            <a:off x="1194519" y="1642638"/>
            <a:ext cx="1666058" cy="523220"/>
          </a:xfrm>
          <a:prstGeom prst="rect">
            <a:avLst/>
          </a:prstGeom>
          <a:noFill/>
        </p:spPr>
        <p:txBody>
          <a:bodyPr wrap="square" rtlCol="0">
            <a:spAutoFit/>
          </a:bodyPr>
          <a:lstStyle/>
          <a:p>
            <a:r>
              <a:rPr lang="de-CH" sz="2800" dirty="0"/>
              <a:t>5. Klasse</a:t>
            </a:r>
          </a:p>
        </p:txBody>
      </p:sp>
      <p:sp>
        <p:nvSpPr>
          <p:cNvPr id="12" name="Textfeld 11"/>
          <p:cNvSpPr txBox="1"/>
          <p:nvPr/>
        </p:nvSpPr>
        <p:spPr>
          <a:xfrm rot="16200000">
            <a:off x="1194520" y="4120362"/>
            <a:ext cx="1666058" cy="523220"/>
          </a:xfrm>
          <a:prstGeom prst="rect">
            <a:avLst/>
          </a:prstGeom>
          <a:noFill/>
        </p:spPr>
        <p:txBody>
          <a:bodyPr wrap="square" rtlCol="0">
            <a:spAutoFit/>
          </a:bodyPr>
          <a:lstStyle/>
          <a:p>
            <a:r>
              <a:rPr lang="de-CH" sz="2800" dirty="0"/>
              <a:t>6. Klasse</a:t>
            </a:r>
          </a:p>
        </p:txBody>
      </p:sp>
      <p:sp>
        <p:nvSpPr>
          <p:cNvPr id="14" name="Textfeld 13"/>
          <p:cNvSpPr txBox="1"/>
          <p:nvPr/>
        </p:nvSpPr>
        <p:spPr>
          <a:xfrm>
            <a:off x="2063552" y="1152015"/>
            <a:ext cx="1872208" cy="5816977"/>
          </a:xfrm>
          <a:prstGeom prst="rect">
            <a:avLst/>
          </a:prstGeom>
          <a:noFill/>
        </p:spPr>
        <p:txBody>
          <a:bodyPr wrap="square" rtlCol="0">
            <a:spAutoFit/>
          </a:bodyPr>
          <a:lstStyle/>
          <a:p>
            <a:pPr algn="r"/>
            <a:r>
              <a:rPr lang="de-CH" dirty="0"/>
              <a:t>Aug./Sept. </a:t>
            </a:r>
            <a:r>
              <a:rPr lang="de-CH" dirty="0">
                <a:sym typeface="Wingdings" panose="05000000000000000000" pitchFamily="2" charset="2"/>
              </a:rPr>
              <a:t></a:t>
            </a:r>
            <a:endParaRPr lang="de-CH" dirty="0"/>
          </a:p>
          <a:p>
            <a:pPr algn="r"/>
            <a:endParaRPr lang="de-CH" dirty="0"/>
          </a:p>
          <a:p>
            <a:pPr algn="r"/>
            <a:endParaRPr lang="de-CH" dirty="0"/>
          </a:p>
          <a:p>
            <a:pPr algn="r"/>
            <a:r>
              <a:rPr lang="de-CH" dirty="0"/>
              <a:t>Jan. – Ende Febr.</a:t>
            </a:r>
            <a:r>
              <a:rPr lang="de-CH" dirty="0">
                <a:sym typeface="Wingdings" panose="05000000000000000000" pitchFamily="2" charset="2"/>
              </a:rPr>
              <a:t> </a:t>
            </a:r>
            <a:endParaRPr lang="de-CH" dirty="0"/>
          </a:p>
          <a:p>
            <a:pPr algn="r"/>
            <a:endParaRPr lang="de-CH" dirty="0"/>
          </a:p>
          <a:p>
            <a:pPr algn="r"/>
            <a:endParaRPr lang="de-CH" dirty="0"/>
          </a:p>
          <a:p>
            <a:pPr algn="r"/>
            <a:r>
              <a:rPr lang="de-CH" dirty="0"/>
              <a:t>Aug. </a:t>
            </a:r>
            <a:r>
              <a:rPr lang="de-CH" dirty="0">
                <a:sym typeface="Wingdings" panose="05000000000000000000" pitchFamily="2" charset="2"/>
              </a:rPr>
              <a:t></a:t>
            </a:r>
            <a:endParaRPr lang="de-CH" dirty="0"/>
          </a:p>
          <a:p>
            <a:pPr algn="r"/>
            <a:endParaRPr lang="de-CH" dirty="0"/>
          </a:p>
          <a:p>
            <a:pPr algn="r"/>
            <a:endParaRPr lang="de-CH" dirty="0"/>
          </a:p>
          <a:p>
            <a:pPr algn="r"/>
            <a:endParaRPr lang="de-CH" dirty="0"/>
          </a:p>
          <a:p>
            <a:pPr algn="r"/>
            <a:r>
              <a:rPr lang="de-CH" dirty="0"/>
              <a:t>Nov.. – Dez.</a:t>
            </a:r>
            <a:r>
              <a:rPr lang="de-CH" dirty="0">
                <a:sym typeface="Wingdings" panose="05000000000000000000" pitchFamily="2" charset="2"/>
              </a:rPr>
              <a:t> </a:t>
            </a:r>
            <a:endParaRPr lang="de-CH" dirty="0"/>
          </a:p>
          <a:p>
            <a:pPr algn="r"/>
            <a:endParaRPr lang="de-CH" dirty="0"/>
          </a:p>
          <a:p>
            <a:pPr algn="r"/>
            <a:endParaRPr lang="de-CH" dirty="0"/>
          </a:p>
          <a:p>
            <a:pPr algn="r"/>
            <a:endParaRPr lang="de-CH" dirty="0"/>
          </a:p>
          <a:p>
            <a:pPr algn="r"/>
            <a:endParaRPr lang="de-CH" dirty="0"/>
          </a:p>
          <a:p>
            <a:pPr algn="r"/>
            <a:r>
              <a:rPr lang="de-CH" dirty="0"/>
              <a:t>März</a:t>
            </a:r>
            <a:r>
              <a:rPr lang="de-CH" dirty="0">
                <a:sym typeface="Wingdings" panose="05000000000000000000" pitchFamily="2" charset="2"/>
              </a:rPr>
              <a:t> </a:t>
            </a:r>
            <a:endParaRPr lang="de-CH" dirty="0"/>
          </a:p>
          <a:p>
            <a:pPr algn="r"/>
            <a:endParaRPr lang="de-CH" sz="1600" i="1" dirty="0"/>
          </a:p>
          <a:p>
            <a:pPr algn="r"/>
            <a:endParaRPr lang="de-CH" sz="1600" i="1" dirty="0"/>
          </a:p>
          <a:p>
            <a:pPr algn="r"/>
            <a:endParaRPr lang="de-CH" sz="1600" i="1" dirty="0"/>
          </a:p>
          <a:p>
            <a:endParaRPr lang="de-CH" dirty="0"/>
          </a:p>
        </p:txBody>
      </p:sp>
      <p:sp>
        <p:nvSpPr>
          <p:cNvPr id="15" name="Textfeld 14"/>
          <p:cNvSpPr txBox="1"/>
          <p:nvPr/>
        </p:nvSpPr>
        <p:spPr>
          <a:xfrm>
            <a:off x="3821822" y="1150140"/>
            <a:ext cx="3882982" cy="5539978"/>
          </a:xfrm>
          <a:prstGeom prst="rect">
            <a:avLst/>
          </a:prstGeom>
          <a:noFill/>
        </p:spPr>
        <p:txBody>
          <a:bodyPr wrap="square" rtlCol="0">
            <a:spAutoFit/>
          </a:bodyPr>
          <a:lstStyle/>
          <a:p>
            <a:r>
              <a:rPr lang="de-CH" b="1" dirty="0"/>
              <a:t> Elternabend in der Klasse</a:t>
            </a:r>
          </a:p>
          <a:p>
            <a:endParaRPr lang="de-CH" dirty="0"/>
          </a:p>
          <a:p>
            <a:endParaRPr lang="de-CH" b="1" dirty="0"/>
          </a:p>
          <a:p>
            <a:endParaRPr lang="de-CH" b="1" dirty="0"/>
          </a:p>
          <a:p>
            <a:r>
              <a:rPr lang="de-CH" b="1" dirty="0"/>
              <a:t>Standortgespräch 1</a:t>
            </a:r>
          </a:p>
          <a:p>
            <a:endParaRPr lang="de-CH" dirty="0"/>
          </a:p>
          <a:p>
            <a:endParaRPr lang="de-CH" dirty="0"/>
          </a:p>
          <a:p>
            <a:r>
              <a:rPr lang="de-CH" dirty="0"/>
              <a:t>Informationsveranstaltung</a:t>
            </a:r>
          </a:p>
          <a:p>
            <a:r>
              <a:rPr lang="de-CH" dirty="0"/>
              <a:t>Elternabend</a:t>
            </a:r>
          </a:p>
          <a:p>
            <a:endParaRPr lang="de-CH" b="1" dirty="0"/>
          </a:p>
          <a:p>
            <a:endParaRPr lang="de-CH" b="1" dirty="0"/>
          </a:p>
          <a:p>
            <a:r>
              <a:rPr lang="de-CH" b="1" dirty="0"/>
              <a:t>Standortgespräch 2</a:t>
            </a:r>
          </a:p>
          <a:p>
            <a:endParaRPr lang="de-CH" dirty="0"/>
          </a:p>
          <a:p>
            <a:endParaRPr lang="de-CH" b="1" dirty="0"/>
          </a:p>
          <a:p>
            <a:endParaRPr lang="de-CH" b="1" dirty="0"/>
          </a:p>
          <a:p>
            <a:endParaRPr lang="de-CH" b="1" dirty="0"/>
          </a:p>
          <a:p>
            <a:r>
              <a:rPr lang="de-CH" b="1" dirty="0" err="1"/>
              <a:t>Übertrittsgespräch</a:t>
            </a:r>
            <a:endParaRPr lang="de-CH" b="1" dirty="0"/>
          </a:p>
          <a:p>
            <a:endParaRPr lang="de-CH" sz="1600" i="1" dirty="0"/>
          </a:p>
          <a:p>
            <a:endParaRPr lang="de-CH" sz="1600" i="1" dirty="0"/>
          </a:p>
          <a:p>
            <a:endParaRPr lang="de-CH" sz="1600" i="1" dirty="0"/>
          </a:p>
        </p:txBody>
      </p:sp>
      <p:sp>
        <p:nvSpPr>
          <p:cNvPr id="16" name="Pfeil nach unten 15"/>
          <p:cNvSpPr/>
          <p:nvPr/>
        </p:nvSpPr>
        <p:spPr>
          <a:xfrm>
            <a:off x="9980933" y="1261509"/>
            <a:ext cx="357402" cy="4214021"/>
          </a:xfrm>
          <a:prstGeom prst="downArrow">
            <a:avLst>
              <a:gd name="adj1" fmla="val 100000"/>
              <a:gd name="adj2" fmla="val 0"/>
            </a:avLst>
          </a:prstGeom>
          <a:solidFill>
            <a:srgbClr val="CCECFF"/>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de-CH"/>
          </a:p>
        </p:txBody>
      </p:sp>
      <p:sp>
        <p:nvSpPr>
          <p:cNvPr id="17" name="Textfeld 16"/>
          <p:cNvSpPr txBox="1"/>
          <p:nvPr/>
        </p:nvSpPr>
        <p:spPr>
          <a:xfrm rot="16200000">
            <a:off x="8419782" y="3301242"/>
            <a:ext cx="3528393" cy="615553"/>
          </a:xfrm>
          <a:prstGeom prst="rect">
            <a:avLst/>
          </a:prstGeom>
          <a:noFill/>
        </p:spPr>
        <p:txBody>
          <a:bodyPr wrap="square" rtlCol="0">
            <a:spAutoFit/>
          </a:bodyPr>
          <a:lstStyle/>
          <a:p>
            <a:r>
              <a:rPr lang="de-CH" sz="1700" dirty="0"/>
              <a:t>Beurteilungsbogen Gesamteinschätzung</a:t>
            </a:r>
          </a:p>
        </p:txBody>
      </p:sp>
      <p:sp>
        <p:nvSpPr>
          <p:cNvPr id="18" name="Pfeil nach unten 17"/>
          <p:cNvSpPr/>
          <p:nvPr/>
        </p:nvSpPr>
        <p:spPr>
          <a:xfrm>
            <a:off x="6886599" y="2980130"/>
            <a:ext cx="1165336" cy="2495400"/>
          </a:xfrm>
          <a:prstGeom prst="downArrow">
            <a:avLst>
              <a:gd name="adj1" fmla="val 100000"/>
              <a:gd name="adj2" fmla="val 0"/>
            </a:avLst>
          </a:prstGeom>
          <a:solidFill>
            <a:srgbClr val="CCECFF"/>
          </a:solidFill>
          <a:ln w="31750">
            <a:solidFill>
              <a:srgbClr val="66CCFF"/>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de-CH"/>
          </a:p>
        </p:txBody>
      </p:sp>
      <p:sp>
        <p:nvSpPr>
          <p:cNvPr id="19" name="Textfeld 18"/>
          <p:cNvSpPr txBox="1"/>
          <p:nvPr/>
        </p:nvSpPr>
        <p:spPr>
          <a:xfrm rot="16200000">
            <a:off x="6301914" y="3674948"/>
            <a:ext cx="2334706" cy="1061829"/>
          </a:xfrm>
          <a:prstGeom prst="rect">
            <a:avLst/>
          </a:prstGeom>
          <a:noFill/>
        </p:spPr>
        <p:txBody>
          <a:bodyPr wrap="square" rtlCol="0">
            <a:spAutoFit/>
          </a:bodyPr>
          <a:lstStyle/>
          <a:p>
            <a:r>
              <a:rPr lang="de-CH" sz="1700" dirty="0"/>
              <a:t>Fachliche Leistungen</a:t>
            </a:r>
          </a:p>
          <a:p>
            <a:r>
              <a:rPr lang="de-CH" sz="1700" b="1" dirty="0"/>
              <a:t>Deutsch</a:t>
            </a:r>
            <a:r>
              <a:rPr lang="de-CH" sz="1700" dirty="0"/>
              <a:t>,  </a:t>
            </a:r>
            <a:r>
              <a:rPr lang="de-CH" sz="1700" b="1" dirty="0"/>
              <a:t>Mathe</a:t>
            </a:r>
            <a:r>
              <a:rPr lang="de-CH" sz="1700" dirty="0"/>
              <a:t> und </a:t>
            </a:r>
            <a:r>
              <a:rPr lang="de-CH" sz="1700" b="1" dirty="0"/>
              <a:t>NMG </a:t>
            </a:r>
            <a:r>
              <a:rPr lang="de-CH" sz="1700" dirty="0"/>
              <a:t>bis Mitte März </a:t>
            </a:r>
            <a:r>
              <a:rPr lang="de-CH" sz="1200" dirty="0"/>
              <a:t>(Ende KW 10)</a:t>
            </a:r>
          </a:p>
        </p:txBody>
      </p:sp>
      <p:sp>
        <p:nvSpPr>
          <p:cNvPr id="20" name="Pfeil nach unten 19"/>
          <p:cNvSpPr/>
          <p:nvPr/>
        </p:nvSpPr>
        <p:spPr>
          <a:xfrm>
            <a:off x="8468872" y="2972179"/>
            <a:ext cx="1095125" cy="2503350"/>
          </a:xfrm>
          <a:prstGeom prst="downArrow">
            <a:avLst>
              <a:gd name="adj1" fmla="val 100000"/>
              <a:gd name="adj2" fmla="val 0"/>
            </a:avLst>
          </a:prstGeom>
          <a:solidFill>
            <a:srgbClr val="CCECFF"/>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de-CH"/>
          </a:p>
        </p:txBody>
      </p:sp>
      <p:sp>
        <p:nvSpPr>
          <p:cNvPr id="22" name="Textfeld 21"/>
          <p:cNvSpPr txBox="1"/>
          <p:nvPr/>
        </p:nvSpPr>
        <p:spPr>
          <a:xfrm rot="16200000">
            <a:off x="7855724" y="3767280"/>
            <a:ext cx="2334707" cy="877163"/>
          </a:xfrm>
          <a:prstGeom prst="rect">
            <a:avLst/>
          </a:prstGeom>
          <a:noFill/>
        </p:spPr>
        <p:txBody>
          <a:bodyPr wrap="square" rtlCol="0">
            <a:spAutoFit/>
          </a:bodyPr>
          <a:lstStyle/>
          <a:p>
            <a:r>
              <a:rPr lang="de-CH" sz="1700" dirty="0"/>
              <a:t>Leistungen und deren Entwicklung in allen Fächern</a:t>
            </a:r>
          </a:p>
        </p:txBody>
      </p:sp>
      <p:sp>
        <p:nvSpPr>
          <p:cNvPr id="31" name="Rechteck 30"/>
          <p:cNvSpPr/>
          <p:nvPr/>
        </p:nvSpPr>
        <p:spPr>
          <a:xfrm>
            <a:off x="6816080" y="5562157"/>
            <a:ext cx="3744416" cy="415358"/>
          </a:xfrm>
          <a:prstGeom prst="rect">
            <a:avLst/>
          </a:prstGeom>
          <a:solidFill>
            <a:srgbClr val="66CC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33" name="Textfeld 32"/>
          <p:cNvSpPr txBox="1"/>
          <p:nvPr/>
        </p:nvSpPr>
        <p:spPr>
          <a:xfrm>
            <a:off x="6933304" y="2428925"/>
            <a:ext cx="2949777" cy="338554"/>
          </a:xfrm>
          <a:prstGeom prst="rect">
            <a:avLst/>
          </a:prstGeom>
          <a:noFill/>
        </p:spPr>
        <p:txBody>
          <a:bodyPr wrap="square" rtlCol="0">
            <a:spAutoFit/>
          </a:bodyPr>
          <a:lstStyle/>
          <a:p>
            <a:r>
              <a:rPr lang="de-CH" sz="1600" b="1" dirty="0"/>
              <a:t>Empfehlungsgrundlagen</a:t>
            </a:r>
          </a:p>
        </p:txBody>
      </p:sp>
      <p:sp>
        <p:nvSpPr>
          <p:cNvPr id="34" name="Textfeld 33"/>
          <p:cNvSpPr txBox="1"/>
          <p:nvPr/>
        </p:nvSpPr>
        <p:spPr>
          <a:xfrm>
            <a:off x="6933303" y="5600559"/>
            <a:ext cx="3995936" cy="338554"/>
          </a:xfrm>
          <a:prstGeom prst="rect">
            <a:avLst/>
          </a:prstGeom>
          <a:noFill/>
        </p:spPr>
        <p:txBody>
          <a:bodyPr wrap="square" rtlCol="0">
            <a:spAutoFit/>
          </a:bodyPr>
          <a:lstStyle/>
          <a:p>
            <a:r>
              <a:rPr lang="de-CH" sz="1600" b="1" dirty="0"/>
              <a:t>Empfehlung der Klassenlehrperson</a:t>
            </a:r>
          </a:p>
        </p:txBody>
      </p:sp>
      <p:sp>
        <p:nvSpPr>
          <p:cNvPr id="40" name="Pfeil nach links 39"/>
          <p:cNvSpPr/>
          <p:nvPr/>
        </p:nvSpPr>
        <p:spPr>
          <a:xfrm rot="10800000">
            <a:off x="6042436" y="5709849"/>
            <a:ext cx="720080" cy="180000"/>
          </a:xfrm>
          <a:prstGeom prst="leftArrow">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41" name="Pfeil nach links 40"/>
          <p:cNvSpPr/>
          <p:nvPr/>
        </p:nvSpPr>
        <p:spPr>
          <a:xfrm rot="10800000">
            <a:off x="6678307" y="2110819"/>
            <a:ext cx="3258978" cy="180000"/>
          </a:xfrm>
          <a:prstGeom prst="leftArrow">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cxnSp>
        <p:nvCxnSpPr>
          <p:cNvPr id="45" name="Gerader Verbinder 44"/>
          <p:cNvCxnSpPr/>
          <p:nvPr/>
        </p:nvCxnSpPr>
        <p:spPr>
          <a:xfrm>
            <a:off x="1415481" y="1037878"/>
            <a:ext cx="9295209" cy="0"/>
          </a:xfrm>
          <a:prstGeom prst="line">
            <a:avLst/>
          </a:prstGeom>
          <a:ln w="34925"/>
        </p:spPr>
        <p:style>
          <a:lnRef idx="2">
            <a:schemeClr val="accent1"/>
          </a:lnRef>
          <a:fillRef idx="0">
            <a:schemeClr val="accent1"/>
          </a:fillRef>
          <a:effectRef idx="1">
            <a:schemeClr val="accent1"/>
          </a:effectRef>
          <a:fontRef idx="minor">
            <a:schemeClr val="tx1"/>
          </a:fontRef>
        </p:style>
      </p:cxnSp>
      <p:sp>
        <p:nvSpPr>
          <p:cNvPr id="2" name="Fußzeilenplatzhalter 1"/>
          <p:cNvSpPr>
            <a:spLocks noGrp="1"/>
          </p:cNvSpPr>
          <p:nvPr>
            <p:ph type="ftr" sz="quarter" idx="11"/>
          </p:nvPr>
        </p:nvSpPr>
        <p:spPr/>
        <p:txBody>
          <a:bodyPr/>
          <a:lstStyle/>
          <a:p>
            <a:endParaRPr lang="de-CH" dirty="0"/>
          </a:p>
        </p:txBody>
      </p:sp>
    </p:spTree>
    <p:extLst>
      <p:ext uri="{BB962C8B-B14F-4D97-AF65-F5344CB8AC3E}">
        <p14:creationId xmlns:p14="http://schemas.microsoft.com/office/powerpoint/2010/main" val="1429300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p:cNvSpPr txBox="1"/>
          <p:nvPr/>
        </p:nvSpPr>
        <p:spPr>
          <a:xfrm>
            <a:off x="3931586" y="1142565"/>
            <a:ext cx="6736414" cy="4862870"/>
          </a:xfrm>
          <a:prstGeom prst="rect">
            <a:avLst/>
          </a:prstGeom>
          <a:noFill/>
        </p:spPr>
        <p:txBody>
          <a:bodyPr wrap="square" rtlCol="0">
            <a:spAutoFit/>
          </a:bodyPr>
          <a:lstStyle/>
          <a:p>
            <a:r>
              <a:rPr lang="de-CH" b="1" dirty="0" err="1"/>
              <a:t>Übertrittsgespräch</a:t>
            </a:r>
            <a:endParaRPr lang="de-CH" b="1" dirty="0"/>
          </a:p>
          <a:p>
            <a:endParaRPr lang="de-CH" sz="1600" i="1" dirty="0"/>
          </a:p>
          <a:p>
            <a:endParaRPr lang="de-CH" sz="1600" i="1" dirty="0"/>
          </a:p>
          <a:p>
            <a:endParaRPr lang="de-CH" sz="1600" i="1" dirty="0"/>
          </a:p>
          <a:p>
            <a:endParaRPr lang="de-CH" sz="1600" i="1" dirty="0"/>
          </a:p>
          <a:p>
            <a:endParaRPr lang="de-CH" sz="1600" i="1" dirty="0"/>
          </a:p>
          <a:p>
            <a:r>
              <a:rPr lang="de-CH" i="1" dirty="0"/>
              <a:t>Kontrollprüfung</a:t>
            </a:r>
            <a:endParaRPr lang="de-CH" dirty="0"/>
          </a:p>
          <a:p>
            <a:endParaRPr lang="de-CH" b="1" dirty="0"/>
          </a:p>
          <a:p>
            <a:endParaRPr lang="de-CH" b="1" dirty="0"/>
          </a:p>
          <a:p>
            <a:endParaRPr lang="de-CH" b="1" dirty="0"/>
          </a:p>
          <a:p>
            <a:endParaRPr lang="de-CH" b="1" dirty="0"/>
          </a:p>
          <a:p>
            <a:r>
              <a:rPr lang="de-CH" b="1" dirty="0"/>
              <a:t>Schulleiterkonferenz</a:t>
            </a:r>
            <a:endParaRPr lang="de-CH" i="1" dirty="0"/>
          </a:p>
          <a:p>
            <a:endParaRPr lang="de-CH" b="1" dirty="0"/>
          </a:p>
          <a:p>
            <a:endParaRPr lang="de-CH" b="1" dirty="0"/>
          </a:p>
          <a:p>
            <a:endParaRPr lang="de-CH" b="1" dirty="0"/>
          </a:p>
          <a:p>
            <a:r>
              <a:rPr lang="de-CH" b="1" dirty="0" err="1"/>
              <a:t>Übertrittsverfügung</a:t>
            </a:r>
            <a:endParaRPr lang="de-CH" i="1" dirty="0"/>
          </a:p>
          <a:p>
            <a:endParaRPr lang="de-CH" sz="1600" i="1" dirty="0"/>
          </a:p>
          <a:p>
            <a:r>
              <a:rPr lang="de-CH" sz="1600" i="1" dirty="0"/>
              <a:t>Beschwerdemöglichkeit an das DBK -10 Tage nach Erhalt der Verfügung</a:t>
            </a:r>
          </a:p>
        </p:txBody>
      </p:sp>
      <p:sp>
        <p:nvSpPr>
          <p:cNvPr id="48" name="Pfeil nach links 47"/>
          <p:cNvSpPr/>
          <p:nvPr/>
        </p:nvSpPr>
        <p:spPr>
          <a:xfrm rot="16200000">
            <a:off x="4841284" y="4988823"/>
            <a:ext cx="245062" cy="180000"/>
          </a:xfrm>
          <a:prstGeom prst="leftArrow">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44" name="Pfeil nach links 43"/>
          <p:cNvSpPr/>
          <p:nvPr/>
        </p:nvSpPr>
        <p:spPr>
          <a:xfrm rot="16200000">
            <a:off x="4177734" y="2999348"/>
            <a:ext cx="251304" cy="180000"/>
          </a:xfrm>
          <a:prstGeom prst="leftArrow">
            <a:avLst>
              <a:gd name="adj1" fmla="val 50000"/>
              <a:gd name="adj2" fmla="val 0"/>
            </a:avLst>
          </a:prstGeom>
          <a:solidFill>
            <a:schemeClr val="accent6">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10" name="Pfeil nach unten 9"/>
          <p:cNvSpPr/>
          <p:nvPr/>
        </p:nvSpPr>
        <p:spPr>
          <a:xfrm>
            <a:off x="1631504" y="990180"/>
            <a:ext cx="792088" cy="5118665"/>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de-CH"/>
          </a:p>
        </p:txBody>
      </p:sp>
      <p:sp>
        <p:nvSpPr>
          <p:cNvPr id="12" name="Textfeld 11"/>
          <p:cNvSpPr txBox="1"/>
          <p:nvPr/>
        </p:nvSpPr>
        <p:spPr>
          <a:xfrm rot="16200000">
            <a:off x="1197262" y="3080376"/>
            <a:ext cx="1666058" cy="523220"/>
          </a:xfrm>
          <a:prstGeom prst="rect">
            <a:avLst/>
          </a:prstGeom>
          <a:noFill/>
        </p:spPr>
        <p:txBody>
          <a:bodyPr wrap="square" rtlCol="0">
            <a:spAutoFit/>
          </a:bodyPr>
          <a:lstStyle/>
          <a:p>
            <a:r>
              <a:rPr lang="de-CH" sz="2800" dirty="0"/>
              <a:t>6. Klasse</a:t>
            </a:r>
          </a:p>
        </p:txBody>
      </p:sp>
      <p:sp>
        <p:nvSpPr>
          <p:cNvPr id="14" name="Textfeld 13"/>
          <p:cNvSpPr txBox="1"/>
          <p:nvPr/>
        </p:nvSpPr>
        <p:spPr>
          <a:xfrm>
            <a:off x="2334590" y="1152016"/>
            <a:ext cx="1601170" cy="5139869"/>
          </a:xfrm>
          <a:prstGeom prst="rect">
            <a:avLst/>
          </a:prstGeom>
          <a:noFill/>
        </p:spPr>
        <p:txBody>
          <a:bodyPr wrap="square" rtlCol="0">
            <a:spAutoFit/>
          </a:bodyPr>
          <a:lstStyle/>
          <a:p>
            <a:pPr algn="r"/>
            <a:r>
              <a:rPr lang="de-CH" dirty="0"/>
              <a:t>März</a:t>
            </a:r>
            <a:r>
              <a:rPr lang="de-CH" dirty="0">
                <a:sym typeface="Wingdings" panose="05000000000000000000" pitchFamily="2" charset="2"/>
              </a:rPr>
              <a:t> </a:t>
            </a:r>
            <a:endParaRPr lang="de-CH" dirty="0"/>
          </a:p>
          <a:p>
            <a:pPr algn="r"/>
            <a:endParaRPr lang="de-CH" sz="1600" i="1" dirty="0"/>
          </a:p>
          <a:p>
            <a:pPr algn="r"/>
            <a:endParaRPr lang="de-CH" sz="1600" i="1" dirty="0"/>
          </a:p>
          <a:p>
            <a:pPr algn="r"/>
            <a:endParaRPr lang="de-CH" sz="1600" i="1" dirty="0"/>
          </a:p>
          <a:p>
            <a:pPr algn="r"/>
            <a:endParaRPr lang="de-CH" sz="1600" i="1" dirty="0"/>
          </a:p>
          <a:p>
            <a:pPr algn="r"/>
            <a:endParaRPr lang="de-CH" sz="1600" i="1" dirty="0"/>
          </a:p>
          <a:p>
            <a:pPr algn="r"/>
            <a:r>
              <a:rPr lang="de-CH" i="1" dirty="0"/>
              <a:t>Ende März</a:t>
            </a:r>
            <a:r>
              <a:rPr lang="de-CH" i="1" dirty="0">
                <a:sym typeface="Wingdings" panose="05000000000000000000" pitchFamily="2" charset="2"/>
              </a:rPr>
              <a:t> </a:t>
            </a:r>
            <a:endParaRPr lang="de-CH" dirty="0"/>
          </a:p>
          <a:p>
            <a:pPr algn="r"/>
            <a:endParaRPr lang="de-CH" dirty="0"/>
          </a:p>
          <a:p>
            <a:pPr algn="r"/>
            <a:endParaRPr lang="de-CH" dirty="0"/>
          </a:p>
          <a:p>
            <a:pPr algn="r"/>
            <a:endParaRPr lang="de-CH" dirty="0"/>
          </a:p>
          <a:p>
            <a:pPr algn="r"/>
            <a:endParaRPr lang="de-CH" dirty="0"/>
          </a:p>
          <a:p>
            <a:pPr algn="r"/>
            <a:r>
              <a:rPr lang="de-CH" dirty="0"/>
              <a:t>April / Mai</a:t>
            </a:r>
            <a:r>
              <a:rPr lang="de-CH" dirty="0">
                <a:sym typeface="Wingdings" panose="05000000000000000000" pitchFamily="2" charset="2"/>
              </a:rPr>
              <a:t> </a:t>
            </a:r>
          </a:p>
          <a:p>
            <a:pPr algn="r"/>
            <a:endParaRPr lang="de-CH" dirty="0">
              <a:sym typeface="Wingdings" panose="05000000000000000000" pitchFamily="2" charset="2"/>
            </a:endParaRPr>
          </a:p>
          <a:p>
            <a:pPr algn="r"/>
            <a:endParaRPr lang="de-CH" dirty="0"/>
          </a:p>
          <a:p>
            <a:pPr algn="r"/>
            <a:endParaRPr lang="de-CH" dirty="0"/>
          </a:p>
          <a:p>
            <a:pPr algn="r"/>
            <a:r>
              <a:rPr lang="de-CH" dirty="0"/>
              <a:t>April / Mai</a:t>
            </a:r>
            <a:r>
              <a:rPr lang="de-CH" dirty="0">
                <a:sym typeface="Wingdings" panose="05000000000000000000" pitchFamily="2" charset="2"/>
              </a:rPr>
              <a:t> </a:t>
            </a:r>
          </a:p>
          <a:p>
            <a:pPr algn="r"/>
            <a:endParaRPr lang="de-CH" sz="1600" i="1" dirty="0">
              <a:sym typeface="Wingdings" panose="05000000000000000000" pitchFamily="2" charset="2"/>
            </a:endParaRPr>
          </a:p>
          <a:p>
            <a:pPr algn="r"/>
            <a:r>
              <a:rPr lang="de-CH" sz="1600" i="1" dirty="0">
                <a:sym typeface="Wingdings" panose="05000000000000000000" pitchFamily="2" charset="2"/>
              </a:rPr>
              <a:t>Mai </a:t>
            </a:r>
          </a:p>
          <a:p>
            <a:pPr algn="r"/>
            <a:endParaRPr lang="de-CH" dirty="0"/>
          </a:p>
        </p:txBody>
      </p:sp>
      <p:sp>
        <p:nvSpPr>
          <p:cNvPr id="31" name="Rechteck 30"/>
          <p:cNvSpPr/>
          <p:nvPr/>
        </p:nvSpPr>
        <p:spPr>
          <a:xfrm>
            <a:off x="6421046" y="1097754"/>
            <a:ext cx="4211960" cy="415358"/>
          </a:xfrm>
          <a:prstGeom prst="rect">
            <a:avLst/>
          </a:prstGeom>
          <a:solidFill>
            <a:srgbClr val="66CC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34" name="Textfeld 33"/>
          <p:cNvSpPr txBox="1"/>
          <p:nvPr/>
        </p:nvSpPr>
        <p:spPr>
          <a:xfrm>
            <a:off x="6411645" y="1153410"/>
            <a:ext cx="4299045" cy="338554"/>
          </a:xfrm>
          <a:prstGeom prst="rect">
            <a:avLst/>
          </a:prstGeom>
          <a:noFill/>
        </p:spPr>
        <p:txBody>
          <a:bodyPr wrap="square" rtlCol="0">
            <a:spAutoFit/>
          </a:bodyPr>
          <a:lstStyle/>
          <a:p>
            <a:r>
              <a:rPr lang="de-CH" sz="1600" b="1" dirty="0"/>
              <a:t>Einverstanden mit der Empfehlung der LP</a:t>
            </a:r>
          </a:p>
        </p:txBody>
      </p:sp>
      <p:sp>
        <p:nvSpPr>
          <p:cNvPr id="35" name="Textfeld 34"/>
          <p:cNvSpPr txBox="1"/>
          <p:nvPr/>
        </p:nvSpPr>
        <p:spPr>
          <a:xfrm>
            <a:off x="9868541" y="1914735"/>
            <a:ext cx="684202" cy="369332"/>
          </a:xfrm>
          <a:prstGeom prst="rect">
            <a:avLst/>
          </a:prstGeom>
          <a:solidFill>
            <a:srgbClr val="FFFF00"/>
          </a:solidFill>
        </p:spPr>
        <p:txBody>
          <a:bodyPr wrap="square" rtlCol="0">
            <a:spAutoFit/>
          </a:bodyPr>
          <a:lstStyle/>
          <a:p>
            <a:pPr algn="ctr"/>
            <a:r>
              <a:rPr lang="de-CH" b="1" dirty="0"/>
              <a:t>ja</a:t>
            </a:r>
          </a:p>
        </p:txBody>
      </p:sp>
      <p:sp>
        <p:nvSpPr>
          <p:cNvPr id="36" name="Textfeld 35"/>
          <p:cNvSpPr txBox="1"/>
          <p:nvPr/>
        </p:nvSpPr>
        <p:spPr>
          <a:xfrm>
            <a:off x="8782429" y="1930300"/>
            <a:ext cx="879090" cy="369332"/>
          </a:xfrm>
          <a:prstGeom prst="rect">
            <a:avLst/>
          </a:prstGeom>
          <a:solidFill>
            <a:srgbClr val="FFFF00"/>
          </a:solidFill>
        </p:spPr>
        <p:txBody>
          <a:bodyPr wrap="square" rtlCol="0">
            <a:spAutoFit/>
          </a:bodyPr>
          <a:lstStyle/>
          <a:p>
            <a:pPr algn="ctr"/>
            <a:r>
              <a:rPr lang="de-CH" b="1" dirty="0"/>
              <a:t>nein</a:t>
            </a:r>
          </a:p>
        </p:txBody>
      </p:sp>
      <p:sp>
        <p:nvSpPr>
          <p:cNvPr id="23" name="Textfeld 22"/>
          <p:cNvSpPr txBox="1"/>
          <p:nvPr/>
        </p:nvSpPr>
        <p:spPr>
          <a:xfrm>
            <a:off x="6456042" y="2620086"/>
            <a:ext cx="2664295" cy="584775"/>
          </a:xfrm>
          <a:prstGeom prst="rect">
            <a:avLst/>
          </a:prstGeom>
          <a:solidFill>
            <a:schemeClr val="accent6">
              <a:lumMod val="20000"/>
              <a:lumOff val="80000"/>
            </a:schemeClr>
          </a:solidFill>
        </p:spPr>
        <p:txBody>
          <a:bodyPr wrap="square" rtlCol="0">
            <a:spAutoFit/>
          </a:bodyPr>
          <a:lstStyle/>
          <a:p>
            <a:pPr algn="ctr"/>
            <a:r>
              <a:rPr lang="de-CH" sz="1600" b="1" dirty="0"/>
              <a:t>Anmeldung an die Kontrollprüfung möglich</a:t>
            </a:r>
          </a:p>
        </p:txBody>
      </p:sp>
      <p:sp>
        <p:nvSpPr>
          <p:cNvPr id="2" name="Pfeil nach links 1"/>
          <p:cNvSpPr/>
          <p:nvPr/>
        </p:nvSpPr>
        <p:spPr>
          <a:xfrm>
            <a:off x="5663952" y="2731300"/>
            <a:ext cx="747692" cy="180000"/>
          </a:xfrm>
          <a:prstGeom prst="leftArrow">
            <a:avLst/>
          </a:prstGeom>
          <a:solidFill>
            <a:schemeClr val="accent6">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26" name="Pfeil nach links 25"/>
          <p:cNvSpPr/>
          <p:nvPr/>
        </p:nvSpPr>
        <p:spPr>
          <a:xfrm rot="16200000">
            <a:off x="8830327" y="2369754"/>
            <a:ext cx="231674" cy="180000"/>
          </a:xfrm>
          <a:prstGeom prst="leftArrow">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27" name="Pfeil nach links 26"/>
          <p:cNvSpPr/>
          <p:nvPr/>
        </p:nvSpPr>
        <p:spPr>
          <a:xfrm rot="16200000">
            <a:off x="8711406" y="2977221"/>
            <a:ext cx="1443636" cy="180000"/>
          </a:xfrm>
          <a:prstGeom prst="leftArrow">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29" name="Pfeil nach links 28"/>
          <p:cNvSpPr/>
          <p:nvPr/>
        </p:nvSpPr>
        <p:spPr>
          <a:xfrm rot="16200000">
            <a:off x="9473007" y="2977220"/>
            <a:ext cx="1443638" cy="180000"/>
          </a:xfrm>
          <a:prstGeom prst="leftArrow">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37" name="Textfeld 36"/>
          <p:cNvSpPr txBox="1"/>
          <p:nvPr/>
        </p:nvSpPr>
        <p:spPr>
          <a:xfrm>
            <a:off x="8112224" y="3833534"/>
            <a:ext cx="2520783" cy="830997"/>
          </a:xfrm>
          <a:prstGeom prst="rect">
            <a:avLst/>
          </a:prstGeom>
          <a:solidFill>
            <a:srgbClr val="66CCFF"/>
          </a:solidFill>
        </p:spPr>
        <p:txBody>
          <a:bodyPr wrap="square" rtlCol="0">
            <a:spAutoFit/>
          </a:bodyPr>
          <a:lstStyle/>
          <a:p>
            <a:pPr algn="ctr"/>
            <a:r>
              <a:rPr lang="de-CH" sz="1600" b="1" dirty="0"/>
              <a:t>Antrag an die Schulleiterkonferenz gemäss Empfehlung LP</a:t>
            </a:r>
          </a:p>
        </p:txBody>
      </p:sp>
      <p:sp>
        <p:nvSpPr>
          <p:cNvPr id="38" name="Pfeil nach links 37"/>
          <p:cNvSpPr/>
          <p:nvPr/>
        </p:nvSpPr>
        <p:spPr>
          <a:xfrm>
            <a:off x="6368956" y="4086522"/>
            <a:ext cx="1700579" cy="180000"/>
          </a:xfrm>
          <a:prstGeom prst="leftArrow">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39" name="Pfeil nach links 38"/>
          <p:cNvSpPr/>
          <p:nvPr/>
        </p:nvSpPr>
        <p:spPr>
          <a:xfrm rot="16200000">
            <a:off x="9009454" y="1662445"/>
            <a:ext cx="323491" cy="180000"/>
          </a:xfrm>
          <a:prstGeom prst="leftArrow">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40" name="Pfeil nach links 39"/>
          <p:cNvSpPr/>
          <p:nvPr/>
        </p:nvSpPr>
        <p:spPr>
          <a:xfrm rot="16200000">
            <a:off x="10018514" y="1656716"/>
            <a:ext cx="331085" cy="180000"/>
          </a:xfrm>
          <a:prstGeom prst="leftArrow">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41" name="Textfeld 40"/>
          <p:cNvSpPr txBox="1"/>
          <p:nvPr/>
        </p:nvSpPr>
        <p:spPr>
          <a:xfrm>
            <a:off x="4160256" y="3238643"/>
            <a:ext cx="1289770" cy="338554"/>
          </a:xfrm>
          <a:prstGeom prst="rect">
            <a:avLst/>
          </a:prstGeom>
          <a:solidFill>
            <a:schemeClr val="accent6">
              <a:lumMod val="20000"/>
              <a:lumOff val="80000"/>
            </a:schemeClr>
          </a:solidFill>
        </p:spPr>
        <p:txBody>
          <a:bodyPr wrap="square" rtlCol="0">
            <a:spAutoFit/>
          </a:bodyPr>
          <a:lstStyle/>
          <a:p>
            <a:pPr algn="ctr"/>
            <a:r>
              <a:rPr lang="de-CH" sz="1600" b="1" dirty="0"/>
              <a:t>Ergebnis</a:t>
            </a:r>
          </a:p>
        </p:txBody>
      </p:sp>
      <p:sp>
        <p:nvSpPr>
          <p:cNvPr id="45" name="Pfeil nach links 44"/>
          <p:cNvSpPr/>
          <p:nvPr/>
        </p:nvSpPr>
        <p:spPr>
          <a:xfrm rot="16200000">
            <a:off x="3864453" y="4672421"/>
            <a:ext cx="877868" cy="180000"/>
          </a:xfrm>
          <a:prstGeom prst="leftArrow">
            <a:avLst/>
          </a:prstGeom>
          <a:solidFill>
            <a:schemeClr val="accent6">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47" name="Textfeld 46"/>
          <p:cNvSpPr txBox="1"/>
          <p:nvPr/>
        </p:nvSpPr>
        <p:spPr>
          <a:xfrm>
            <a:off x="4821402" y="4593144"/>
            <a:ext cx="1227072" cy="338554"/>
          </a:xfrm>
          <a:prstGeom prst="rect">
            <a:avLst/>
          </a:prstGeom>
          <a:solidFill>
            <a:srgbClr val="66CCFF"/>
          </a:solidFill>
        </p:spPr>
        <p:txBody>
          <a:bodyPr wrap="square" rtlCol="0">
            <a:spAutoFit/>
          </a:bodyPr>
          <a:lstStyle/>
          <a:p>
            <a:pPr algn="ctr"/>
            <a:r>
              <a:rPr lang="de-CH" sz="1600" b="1" dirty="0"/>
              <a:t>Entscheid</a:t>
            </a:r>
          </a:p>
        </p:txBody>
      </p:sp>
      <p:sp>
        <p:nvSpPr>
          <p:cNvPr id="49" name="Pfeil nach links 48"/>
          <p:cNvSpPr/>
          <p:nvPr/>
        </p:nvSpPr>
        <p:spPr>
          <a:xfrm rot="16200000">
            <a:off x="4068763" y="3755799"/>
            <a:ext cx="485910" cy="180000"/>
          </a:xfrm>
          <a:prstGeom prst="leftArrow">
            <a:avLst>
              <a:gd name="adj1" fmla="val 50000"/>
              <a:gd name="adj2" fmla="val 0"/>
            </a:avLst>
          </a:prstGeom>
          <a:solidFill>
            <a:schemeClr val="accent6">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sp>
        <p:nvSpPr>
          <p:cNvPr id="51" name="Pfeil nach links 50"/>
          <p:cNvSpPr/>
          <p:nvPr/>
        </p:nvSpPr>
        <p:spPr>
          <a:xfrm rot="16200000">
            <a:off x="4841283" y="4356018"/>
            <a:ext cx="245062" cy="180000"/>
          </a:xfrm>
          <a:prstGeom prst="leftArrow">
            <a:avLst>
              <a:gd name="adj1" fmla="val 50000"/>
              <a:gd name="adj2" fmla="val 0"/>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p>
        </p:txBody>
      </p:sp>
      <p:cxnSp>
        <p:nvCxnSpPr>
          <p:cNvPr id="7" name="Gerader Verbinder 6"/>
          <p:cNvCxnSpPr/>
          <p:nvPr/>
        </p:nvCxnSpPr>
        <p:spPr>
          <a:xfrm>
            <a:off x="1415481" y="6185044"/>
            <a:ext cx="9295209" cy="0"/>
          </a:xfrm>
          <a:prstGeom prst="line">
            <a:avLst/>
          </a:prstGeom>
          <a:ln w="34925"/>
        </p:spPr>
        <p:style>
          <a:lnRef idx="2">
            <a:schemeClr val="accent1"/>
          </a:lnRef>
          <a:fillRef idx="0">
            <a:schemeClr val="accent1"/>
          </a:fillRef>
          <a:effectRef idx="1">
            <a:schemeClr val="accent1"/>
          </a:effectRef>
          <a:fontRef idx="minor">
            <a:schemeClr val="tx1"/>
          </a:fontRef>
        </p:style>
      </p:cxnSp>
      <p:cxnSp>
        <p:nvCxnSpPr>
          <p:cNvPr id="52" name="Gerader Verbinder 51"/>
          <p:cNvCxnSpPr/>
          <p:nvPr/>
        </p:nvCxnSpPr>
        <p:spPr>
          <a:xfrm>
            <a:off x="1524001" y="980728"/>
            <a:ext cx="9295209" cy="0"/>
          </a:xfrm>
          <a:prstGeom prst="line">
            <a:avLst/>
          </a:prstGeom>
          <a:ln w="34925"/>
        </p:spPr>
        <p:style>
          <a:lnRef idx="2">
            <a:schemeClr val="accent1"/>
          </a:lnRef>
          <a:fillRef idx="0">
            <a:schemeClr val="accent1"/>
          </a:fillRef>
          <a:effectRef idx="1">
            <a:schemeClr val="accent1"/>
          </a:effectRef>
          <a:fontRef idx="minor">
            <a:schemeClr val="tx1"/>
          </a:fontRef>
        </p:style>
      </p:cxnSp>
      <p:sp>
        <p:nvSpPr>
          <p:cNvPr id="3" name="Fußzeilenplatzhalter 2"/>
          <p:cNvSpPr>
            <a:spLocks noGrp="1"/>
          </p:cNvSpPr>
          <p:nvPr>
            <p:ph type="ftr" sz="quarter" idx="11"/>
          </p:nvPr>
        </p:nvSpPr>
        <p:spPr/>
        <p:txBody>
          <a:bodyPr/>
          <a:lstStyle/>
          <a:p>
            <a:endParaRPr lang="de-CH" dirty="0"/>
          </a:p>
        </p:txBody>
      </p:sp>
    </p:spTree>
    <p:extLst>
      <p:ext uri="{BB962C8B-B14F-4D97-AF65-F5344CB8AC3E}">
        <p14:creationId xmlns:p14="http://schemas.microsoft.com/office/powerpoint/2010/main" val="1458662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defRPr/>
            </a:pPr>
            <a:r>
              <a:rPr lang="de-CH" sz="4000" b="1" dirty="0">
                <a:solidFill>
                  <a:srgbClr val="0070C0"/>
                </a:solidFill>
              </a:rPr>
              <a:t>Welche Grundlagen werden dabei verwendet?</a:t>
            </a:r>
          </a:p>
        </p:txBody>
      </p:sp>
      <p:sp>
        <p:nvSpPr>
          <p:cNvPr id="4" name="Inhaltsplatzhalter 2"/>
          <p:cNvSpPr>
            <a:spLocks noGrp="1"/>
          </p:cNvSpPr>
          <p:nvPr>
            <p:ph idx="1"/>
          </p:nvPr>
        </p:nvSpPr>
        <p:spPr>
          <a:xfrm>
            <a:off x="838200" y="1825625"/>
            <a:ext cx="10515600" cy="4229186"/>
          </a:xfrm>
        </p:spPr>
        <p:txBody>
          <a:bodyPr>
            <a:noAutofit/>
          </a:bodyPr>
          <a:lstStyle/>
          <a:p>
            <a:pPr marL="0" indent="0">
              <a:buNone/>
            </a:pPr>
            <a:r>
              <a:rPr lang="de-CH" altLang="de-DE" sz="1600" b="1" dirty="0"/>
              <a:t>Laufbahnreglement -§ 18 Empfehlungsgrundlagen</a:t>
            </a:r>
            <a:endParaRPr lang="de-CH" altLang="de-DE" sz="1600" dirty="0"/>
          </a:p>
          <a:p>
            <a:pPr marL="0" indent="0">
              <a:buNone/>
            </a:pPr>
            <a:r>
              <a:rPr lang="de-CH" altLang="de-DE" sz="1600" dirty="0"/>
              <a:t>Abs.1 </a:t>
            </a:r>
          </a:p>
          <a:p>
            <a:pPr marL="0" indent="0">
              <a:buNone/>
            </a:pPr>
            <a:r>
              <a:rPr lang="de-CH" altLang="de-DE" sz="1600" dirty="0"/>
              <a:t>Grundlagen für die Zuteilungsempfehlung in ein bestimmtes </a:t>
            </a:r>
          </a:p>
          <a:p>
            <a:pPr marL="0" indent="0">
              <a:buNone/>
            </a:pPr>
            <a:r>
              <a:rPr lang="de-CH" altLang="de-DE" sz="1600" dirty="0"/>
              <a:t>Anforderungsniveau bilden:</a:t>
            </a:r>
          </a:p>
          <a:p>
            <a:pPr marL="1055688" indent="-342900">
              <a:buAutoNum type="alphaLcParenR"/>
            </a:pPr>
            <a:r>
              <a:rPr lang="de-CH" altLang="de-DE" sz="1600" b="1" dirty="0"/>
              <a:t>Die Beurteilung der fachlichen Leistungen</a:t>
            </a:r>
            <a:r>
              <a:rPr lang="de-CH" altLang="de-DE" sz="1600" dirty="0"/>
              <a:t>: </a:t>
            </a:r>
          </a:p>
          <a:p>
            <a:pPr marL="712788" indent="0">
              <a:buNone/>
            </a:pPr>
            <a:endParaRPr lang="de-CH" altLang="de-DE" sz="800" dirty="0"/>
          </a:p>
          <a:p>
            <a:pPr marL="712788" indent="0">
              <a:buNone/>
            </a:pPr>
            <a:r>
              <a:rPr lang="de-CH" altLang="de-DE" sz="1600" dirty="0"/>
              <a:t>b) Die Gesamteinschätzung der </a:t>
            </a:r>
            <a:r>
              <a:rPr lang="de-CH" altLang="de-DE" sz="1600" b="1" dirty="0"/>
              <a:t>Leistungen und der Leistungsentwicklung in allen Fächern</a:t>
            </a:r>
            <a:r>
              <a:rPr lang="de-CH" altLang="de-DE" sz="1600" dirty="0"/>
              <a:t>;</a:t>
            </a:r>
          </a:p>
          <a:p>
            <a:pPr marL="712788" indent="0">
              <a:buNone/>
            </a:pPr>
            <a:endParaRPr lang="de-CH" altLang="de-DE" sz="800" dirty="0"/>
          </a:p>
          <a:p>
            <a:pPr marL="712788" indent="0">
              <a:buNone/>
            </a:pPr>
            <a:r>
              <a:rPr lang="de-CH" altLang="de-DE" sz="1600" dirty="0"/>
              <a:t>c) Die Gesamteinschätzung des </a:t>
            </a:r>
            <a:r>
              <a:rPr lang="de-CH" altLang="de-DE" sz="1600" b="1" dirty="0"/>
              <a:t>Arbeits- und Lernverhaltens bezogen auf die Profile der Anforderungsniveaus </a:t>
            </a:r>
          </a:p>
          <a:p>
            <a:pPr marL="712788" indent="0">
              <a:buNone/>
            </a:pPr>
            <a:r>
              <a:rPr lang="de-CH" altLang="de-DE" sz="1600" b="1" dirty="0"/>
              <a:t>	B, E und </a:t>
            </a:r>
            <a:r>
              <a:rPr lang="de-CH" altLang="de-DE" sz="1600" b="1" dirty="0" err="1"/>
              <a:t>EPlus</a:t>
            </a:r>
            <a:r>
              <a:rPr lang="de-CH" altLang="de-DE" sz="1600" dirty="0"/>
              <a:t>.</a:t>
            </a:r>
          </a:p>
          <a:p>
            <a:pPr marL="0" indent="0">
              <a:buNone/>
            </a:pPr>
            <a:r>
              <a:rPr lang="de-CH" altLang="de-DE" sz="1600" dirty="0"/>
              <a:t>Abs.2 </a:t>
            </a:r>
          </a:p>
          <a:p>
            <a:pPr marL="0" indent="0">
              <a:buNone/>
            </a:pPr>
            <a:r>
              <a:rPr lang="de-CH" altLang="de-DE" sz="1600" dirty="0"/>
              <a:t>Die Klassenlehrperson hält die Zuteilungsempfehlung im Antragsformular fest.</a:t>
            </a:r>
          </a:p>
        </p:txBody>
      </p:sp>
      <p:sp>
        <p:nvSpPr>
          <p:cNvPr id="3" name="Fußzeilenplatzhalter 2"/>
          <p:cNvSpPr>
            <a:spLocks noGrp="1"/>
          </p:cNvSpPr>
          <p:nvPr>
            <p:ph type="ftr" sz="quarter" idx="11"/>
          </p:nvPr>
        </p:nvSpPr>
        <p:spPr/>
        <p:txBody>
          <a:bodyPr/>
          <a:lstStyle/>
          <a:p>
            <a:r>
              <a:rPr lang="de-CH"/>
              <a:t>Übertritt Primarschule-Sekundarstufe I</a:t>
            </a:r>
          </a:p>
        </p:txBody>
      </p:sp>
    </p:spTree>
    <p:extLst>
      <p:ext uri="{BB962C8B-B14F-4D97-AF65-F5344CB8AC3E}">
        <p14:creationId xmlns:p14="http://schemas.microsoft.com/office/powerpoint/2010/main" val="4116564368"/>
      </p:ext>
    </p:extLst>
  </p:cSld>
  <p:clrMapOvr>
    <a:masterClrMapping/>
  </p:clrMapOvr>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1889</Words>
  <Application>Microsoft Macintosh PowerPoint</Application>
  <PresentationFormat>Breitbild</PresentationFormat>
  <Paragraphs>335</Paragraphs>
  <Slides>29</Slides>
  <Notes>17</Notes>
  <HiddenSlides>0</HiddenSlides>
  <MMClips>0</MMClips>
  <ScaleCrop>false</ScaleCrop>
  <HeadingPairs>
    <vt:vector size="6" baseType="variant">
      <vt:variant>
        <vt:lpstr>Verwendete Schriftarten</vt:lpstr>
      </vt:variant>
      <vt:variant>
        <vt:i4>10</vt:i4>
      </vt:variant>
      <vt:variant>
        <vt:lpstr>Design</vt:lpstr>
      </vt:variant>
      <vt:variant>
        <vt:i4>1</vt:i4>
      </vt:variant>
      <vt:variant>
        <vt:lpstr>Folientitel</vt:lpstr>
      </vt:variant>
      <vt:variant>
        <vt:i4>29</vt:i4>
      </vt:variant>
    </vt:vector>
  </HeadingPairs>
  <TitlesOfParts>
    <vt:vector size="40" baseType="lpstr">
      <vt:lpstr>Arial Unicode MS</vt:lpstr>
      <vt:lpstr>Frutiger 55 Roman</vt:lpstr>
      <vt:lpstr>ヒラギノ角ゴ ProN W3</vt:lpstr>
      <vt:lpstr>Arial</vt:lpstr>
      <vt:lpstr>Calibri</vt:lpstr>
      <vt:lpstr>Calibri Light</vt:lpstr>
      <vt:lpstr>Helvetica</vt:lpstr>
      <vt:lpstr>Symbol</vt:lpstr>
      <vt:lpstr>Verdana</vt:lpstr>
      <vt:lpstr>Wingdings</vt:lpstr>
      <vt:lpstr>Office-Design</vt:lpstr>
      <vt:lpstr>      Von der Primarstufe in die Sekundarstufe</vt:lpstr>
      <vt:lpstr>PowerPoint-Präsentation</vt:lpstr>
      <vt:lpstr>PowerPoint-Präsentation</vt:lpstr>
      <vt:lpstr>PowerPoint-Präsentation</vt:lpstr>
      <vt:lpstr>Grundsätzliches Verständnis</vt:lpstr>
      <vt:lpstr>Das Übertrittsverfahren im Detail</vt:lpstr>
      <vt:lpstr>PowerPoint-Präsentation</vt:lpstr>
      <vt:lpstr>PowerPoint-Präsentation</vt:lpstr>
      <vt:lpstr>Welche Grundlagen werden dabei verwendet?</vt:lpstr>
      <vt:lpstr>Notenbild und Beurteilung </vt:lpstr>
      <vt:lpstr>PowerPoint-Präsentation</vt:lpstr>
      <vt:lpstr>Leistungen und Entwicklungen in allen Fächern</vt:lpstr>
      <vt:lpstr>PowerPoint-Präsentation</vt:lpstr>
      <vt:lpstr>Arbeits- und Lernverhalten </vt:lpstr>
      <vt:lpstr>PowerPoint-Präsentation</vt:lpstr>
      <vt:lpstr>Spezielle Fälle </vt:lpstr>
      <vt:lpstr>Kontrollprüfung</vt:lpstr>
      <vt:lpstr>Fazit</vt:lpstr>
      <vt:lpstr> 2. Teil Präsentation Sekundarstufe </vt:lpstr>
      <vt:lpstr>Das Oberstufenzentrum Dorneckberg</vt:lpstr>
      <vt:lpstr>Anforderungsniveaus</vt:lpstr>
      <vt:lpstr>Anforderungsniveau B</vt:lpstr>
      <vt:lpstr>Anforderungsniveau E</vt:lpstr>
      <vt:lpstr>Anforderungsniveau EP</vt:lpstr>
      <vt:lpstr>Die Anforderungsniveaus sind durchlässig. </vt:lpstr>
      <vt:lpstr>Bildungssystem Schweiz</vt:lpstr>
      <vt:lpstr>Bitte haben Sie deshalb Vertrauen …</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Von der Primarstufe in die Sekundarstufe</dc:title>
  <dc:creator>Microsoft Office-Anwender</dc:creator>
  <cp:lastModifiedBy>Irene Hadziselimovic</cp:lastModifiedBy>
  <cp:revision>78</cp:revision>
  <dcterms:created xsi:type="dcterms:W3CDTF">2019-06-25T12:38:16Z</dcterms:created>
  <dcterms:modified xsi:type="dcterms:W3CDTF">2024-08-21T07:49:11Z</dcterms:modified>
</cp:coreProperties>
</file>